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64" r:id="rId2"/>
    <p:sldId id="315" r:id="rId3"/>
    <p:sldId id="313" r:id="rId4"/>
    <p:sldId id="314" r:id="rId5"/>
    <p:sldId id="325" r:id="rId6"/>
    <p:sldId id="326" r:id="rId7"/>
    <p:sldId id="318" r:id="rId8"/>
    <p:sldId id="266" r:id="rId9"/>
    <p:sldId id="271" r:id="rId10"/>
    <p:sldId id="256" r:id="rId11"/>
    <p:sldId id="317" r:id="rId12"/>
    <p:sldId id="278" r:id="rId13"/>
    <p:sldId id="258" r:id="rId14"/>
    <p:sldId id="280" r:id="rId15"/>
    <p:sldId id="263" r:id="rId16"/>
    <p:sldId id="285" r:id="rId17"/>
    <p:sldId id="287" r:id="rId18"/>
    <p:sldId id="288" r:id="rId19"/>
    <p:sldId id="290" r:id="rId20"/>
    <p:sldId id="289" r:id="rId21"/>
    <p:sldId id="307" r:id="rId22"/>
    <p:sldId id="293" r:id="rId23"/>
    <p:sldId id="320" r:id="rId24"/>
    <p:sldId id="321" r:id="rId25"/>
    <p:sldId id="322" r:id="rId26"/>
    <p:sldId id="311" r:id="rId27"/>
    <p:sldId id="323" r:id="rId28"/>
    <p:sldId id="308" r:id="rId29"/>
    <p:sldId id="324"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EA62C8-8D90-42A4-8001-A7982302867A}">
          <p14:sldIdLst>
            <p14:sldId id="264"/>
            <p14:sldId id="315"/>
            <p14:sldId id="313"/>
            <p14:sldId id="314"/>
            <p14:sldId id="325"/>
            <p14:sldId id="326"/>
            <p14:sldId id="318"/>
            <p14:sldId id="266"/>
            <p14:sldId id="271"/>
            <p14:sldId id="256"/>
            <p14:sldId id="317"/>
            <p14:sldId id="278"/>
            <p14:sldId id="258"/>
            <p14:sldId id="280"/>
            <p14:sldId id="263"/>
            <p14:sldId id="285"/>
            <p14:sldId id="287"/>
          </p14:sldIdLst>
        </p14:section>
        <p14:section name="Untitled Section" id="{2C6D51CD-A7AB-46E1-A216-80FA92F045C6}">
          <p14:sldIdLst>
            <p14:sldId id="288"/>
            <p14:sldId id="290"/>
            <p14:sldId id="289"/>
            <p14:sldId id="307"/>
            <p14:sldId id="293"/>
            <p14:sldId id="320"/>
          </p14:sldIdLst>
        </p14:section>
        <p14:section name="Untitled Section" id="{22CD7B5F-40BB-455D-9B1E-676B6E4CCC21}">
          <p14:sldIdLst>
            <p14:sldId id="321"/>
            <p14:sldId id="322"/>
            <p14:sldId id="311"/>
            <p14:sldId id="323"/>
            <p14:sldId id="308"/>
            <p14:sldId id="3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9" d="100"/>
          <a:sy n="109" d="100"/>
        </p:scale>
        <p:origin x="1674"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CB8942-B32E-4B2D-A734-CA559F702F0F}" type="datetimeFigureOut">
              <a:rPr lang="en-US" smtClean="0"/>
              <a:t>4/23/2019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B50C9D-2B42-4348-9BDB-D1C5D5C1637D}" type="slidenum">
              <a:rPr lang="en-US" smtClean="0"/>
              <a:t>‹#›</a:t>
            </a:fld>
            <a:endParaRPr lang="en-US"/>
          </a:p>
        </p:txBody>
      </p:sp>
    </p:spTree>
    <p:extLst>
      <p:ext uri="{BB962C8B-B14F-4D97-AF65-F5344CB8AC3E}">
        <p14:creationId xmlns:p14="http://schemas.microsoft.com/office/powerpoint/2010/main" val="7281698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Slide Image Placeholder 1"/>
          <p:cNvSpPr>
            <a:spLocks noGrp="1" noRot="1" noChangeAspect="1" noTextEdit="1"/>
          </p:cNvSpPr>
          <p:nvPr>
            <p:ph type="sldImg"/>
          </p:nvPr>
        </p:nvSpPr>
        <p:spPr>
          <a:ln/>
        </p:spPr>
      </p:sp>
      <p:sp>
        <p:nvSpPr>
          <p:cNvPr id="1607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cs typeface="Arial" pitchFamily="34" charset="0"/>
            </a:endParaRPr>
          </a:p>
        </p:txBody>
      </p:sp>
      <p:sp>
        <p:nvSpPr>
          <p:cNvPr id="1607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fld id="{EA02D4E0-693A-49F7-B327-564C73C8D182}" type="slidenum">
              <a:rPr lang="en-US" altLang="en-US" smtClean="0"/>
              <a:pPr/>
              <a:t>8</a:t>
            </a:fld>
            <a:endParaRPr lang="en-US"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Slide Image Placeholder 1"/>
          <p:cNvSpPr>
            <a:spLocks noGrp="1" noRot="1" noChangeAspect="1" noTextEdit="1"/>
          </p:cNvSpPr>
          <p:nvPr>
            <p:ph type="sldImg"/>
          </p:nvPr>
        </p:nvSpPr>
        <p:spPr>
          <a:xfrm>
            <a:off x="1600200" y="381000"/>
            <a:ext cx="3581400" cy="2686050"/>
          </a:xfrm>
          <a:ln/>
        </p:spPr>
      </p:sp>
      <p:sp>
        <p:nvSpPr>
          <p:cNvPr id="162818" name="Notes Placeholder 2"/>
          <p:cNvSpPr>
            <a:spLocks noGrp="1"/>
          </p:cNvSpPr>
          <p:nvPr>
            <p:ph type="body" idx="1"/>
          </p:nvPr>
        </p:nvSpPr>
        <p:spPr>
          <a:xfrm>
            <a:off x="0" y="3200400"/>
            <a:ext cx="6858000" cy="4876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z="900" dirty="0" smtClean="0">
              <a:latin typeface="Arial" pitchFamily="34" charset="0"/>
              <a:cs typeface="Arial" pitchFamily="34" charset="0"/>
            </a:endParaRPr>
          </a:p>
        </p:txBody>
      </p:sp>
      <p:sp>
        <p:nvSpPr>
          <p:cNvPr id="162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fld id="{1F2D23F1-64EC-418F-8773-4D3726CD1F56}" type="slidenum">
              <a:rPr lang="en-US" altLang="en-US" smtClean="0">
                <a:solidFill>
                  <a:srgbClr val="000000"/>
                </a:solidFill>
              </a:rPr>
              <a:pPr/>
              <a:t>9</a:t>
            </a:fld>
            <a:endParaRPr lang="en-US" altLang="en-US" smtClean="0">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Times New Roman" pitchFamily="18" charset="0"/>
            </a:endParaRPr>
          </a:p>
        </p:txBody>
      </p:sp>
      <p:sp>
        <p:nvSpPr>
          <p:cNvPr id="115716"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2F1F1BA3-D98D-4170-9703-975ED0BF72B5}" type="slidenum">
              <a:rPr lang="en-US" smtClean="0">
                <a:latin typeface="Times New Roman" pitchFamily="18" charset="0"/>
              </a:rPr>
              <a:pPr eaLnBrk="0" hangingPunct="0"/>
              <a:t>10</a:t>
            </a:fld>
            <a:endParaRPr lang="en-US" smtClean="0">
              <a:latin typeface="Times New Roman" pitchFamily="18" charset="0"/>
            </a:endParaRPr>
          </a:p>
        </p:txBody>
      </p:sp>
    </p:spTree>
    <p:extLst>
      <p:ext uri="{BB962C8B-B14F-4D97-AF65-F5344CB8AC3E}">
        <p14:creationId xmlns:p14="http://schemas.microsoft.com/office/powerpoint/2010/main" val="295462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latin typeface="Times New Roman" pitchFamily="18" charset="0"/>
            </a:endParaRPr>
          </a:p>
        </p:txBody>
      </p:sp>
      <p:sp>
        <p:nvSpPr>
          <p:cNvPr id="12186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0" hangingPunct="0"/>
            <a:fld id="{BCC7C4CA-52F4-4623-8FBE-7B3CE215D0CF}" type="slidenum">
              <a:rPr lang="en-US" smtClean="0">
                <a:latin typeface="Times New Roman" pitchFamily="18" charset="0"/>
              </a:rPr>
              <a:pPr eaLnBrk="0" hangingPunct="0"/>
              <a:t>13</a:t>
            </a:fld>
            <a:endParaRPr lang="en-US" smtClean="0">
              <a:latin typeface="Times New Roman" pitchFamily="18" charset="0"/>
            </a:endParaRPr>
          </a:p>
        </p:txBody>
      </p:sp>
    </p:spTree>
    <p:extLst>
      <p:ext uri="{BB962C8B-B14F-4D97-AF65-F5344CB8AC3E}">
        <p14:creationId xmlns:p14="http://schemas.microsoft.com/office/powerpoint/2010/main" val="2900195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ace.ng.bluemix.net/"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772400" cy="1470025"/>
          </a:xfrm>
        </p:spPr>
        <p:txBody>
          <a:bodyPr/>
          <a:lstStyle/>
          <a:p>
            <a:r>
              <a:rPr lang="en-NZ" dirty="0"/>
              <a:t>Artificial Intelligence </a:t>
            </a:r>
            <a:r>
              <a:rPr lang="en-NZ" dirty="0" smtClean="0"/>
              <a:t>APIs</a:t>
            </a:r>
            <a:br>
              <a:rPr lang="en-NZ" dirty="0" smtClean="0"/>
            </a:br>
            <a:r>
              <a:rPr lang="en-NZ" dirty="0" smtClean="0"/>
              <a:t>IBM Watson</a:t>
            </a:r>
            <a:endParaRPr lang="en-US" dirty="0"/>
          </a:p>
        </p:txBody>
      </p:sp>
      <p:pic>
        <p:nvPicPr>
          <p:cNvPr id="1026" name="Picture 2" descr="IBM Wats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0" y="3124200"/>
            <a:ext cx="5486400" cy="3150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636016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0"/>
            <a:ext cx="8229600" cy="1143000"/>
          </a:xfrm>
        </p:spPr>
        <p:txBody>
          <a:bodyPr>
            <a:normAutofit fontScale="90000"/>
          </a:bodyPr>
          <a:lstStyle/>
          <a:p>
            <a:pPr eaLnBrk="1" hangingPunct="1"/>
            <a:r>
              <a:rPr lang="en-US" dirty="0" smtClean="0"/>
              <a:t>Watson: state-of-the-art NLP system</a:t>
            </a:r>
          </a:p>
        </p:txBody>
      </p:sp>
      <p:sp>
        <p:nvSpPr>
          <p:cNvPr id="38915" name="Content Placeholder 2"/>
          <p:cNvSpPr>
            <a:spLocks noGrp="1"/>
          </p:cNvSpPr>
          <p:nvPr>
            <p:ph idx="1"/>
          </p:nvPr>
        </p:nvSpPr>
        <p:spPr>
          <a:xfrm>
            <a:off x="152400" y="1066800"/>
            <a:ext cx="8763000" cy="1676400"/>
          </a:xfrm>
        </p:spPr>
        <p:txBody>
          <a:bodyPr>
            <a:normAutofit fontScale="70000" lnSpcReduction="20000"/>
          </a:bodyPr>
          <a:lstStyle/>
          <a:p>
            <a:r>
              <a:rPr lang="en-US" dirty="0"/>
              <a:t>Watson is a question answering computer system capable of answering questions posed in natural </a:t>
            </a:r>
            <a:r>
              <a:rPr lang="en-US" dirty="0" smtClean="0"/>
              <a:t>language</a:t>
            </a:r>
          </a:p>
          <a:p>
            <a:endParaRPr lang="en-US" dirty="0"/>
          </a:p>
          <a:p>
            <a:pPr eaLnBrk="1" hangingPunct="1"/>
            <a:r>
              <a:rPr lang="en-US" dirty="0" smtClean="0"/>
              <a:t>Watson can compete in real-time at the human champion level on the American TV quiz show Jeopardy.</a:t>
            </a:r>
          </a:p>
          <a:p>
            <a:pPr eaLnBrk="1" hangingPunct="1"/>
            <a:endParaRPr lang="en-US" dirty="0" smtClean="0"/>
          </a:p>
        </p:txBody>
      </p:sp>
      <p:pic>
        <p:nvPicPr>
          <p:cNvPr id="4" name="IBM's Watson Supercomputer Destroys Humans in Jeopardy - Engadget (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0200" y="2819400"/>
            <a:ext cx="6236336" cy="3505200"/>
          </a:xfrm>
          <a:prstGeom prst="rect">
            <a:avLst/>
          </a:prstGeom>
        </p:spPr>
      </p:pic>
    </p:spTree>
    <p:extLst>
      <p:ext uri="{BB962C8B-B14F-4D97-AF65-F5344CB8AC3E}">
        <p14:creationId xmlns:p14="http://schemas.microsoft.com/office/powerpoint/2010/main" val="21752994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Massively Parallel Probabilistic Evidence-Based Architecture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556" y="1600200"/>
            <a:ext cx="8391525" cy="5095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4395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Training content types</a:t>
            </a:r>
            <a:endParaRPr lang="en-US" dirty="0"/>
          </a:p>
        </p:txBody>
      </p:sp>
      <p:sp>
        <p:nvSpPr>
          <p:cNvPr id="3" name="Content Placeholder 2"/>
          <p:cNvSpPr>
            <a:spLocks noGrp="1"/>
          </p:cNvSpPr>
          <p:nvPr>
            <p:ph idx="1"/>
          </p:nvPr>
        </p:nvSpPr>
        <p:spPr/>
        <p:txBody>
          <a:bodyPr>
            <a:normAutofit lnSpcReduction="10000"/>
          </a:bodyPr>
          <a:lstStyle/>
          <a:p>
            <a:r>
              <a:rPr lang="en-NZ" dirty="0" smtClean="0"/>
              <a:t>Title oriented documents</a:t>
            </a:r>
          </a:p>
          <a:p>
            <a:pPr lvl="1"/>
            <a:r>
              <a:rPr lang="en-NZ" dirty="0" smtClean="0"/>
              <a:t>Whose title is a concept or named entity</a:t>
            </a:r>
          </a:p>
          <a:p>
            <a:pPr lvl="1"/>
            <a:r>
              <a:rPr lang="en-NZ" dirty="0" smtClean="0"/>
              <a:t>Whose body text discusses the entity</a:t>
            </a:r>
          </a:p>
          <a:p>
            <a:pPr lvl="1"/>
            <a:r>
              <a:rPr lang="en-NZ" dirty="0" smtClean="0"/>
              <a:t>Example: Wikipedia entry</a:t>
            </a:r>
          </a:p>
          <a:p>
            <a:r>
              <a:rPr lang="en-NZ" dirty="0" smtClean="0"/>
              <a:t>Passage search documents</a:t>
            </a:r>
          </a:p>
          <a:p>
            <a:pPr lvl="1"/>
            <a:r>
              <a:rPr lang="en-NZ" dirty="0" smtClean="0"/>
              <a:t>Journals, magazines, books, web data</a:t>
            </a:r>
          </a:p>
          <a:p>
            <a:r>
              <a:rPr lang="en-NZ" dirty="0" smtClean="0"/>
              <a:t>Structure document</a:t>
            </a:r>
          </a:p>
          <a:p>
            <a:pPr lvl="1"/>
            <a:r>
              <a:rPr lang="en-NZ" dirty="0" smtClean="0"/>
              <a:t>Database tables</a:t>
            </a:r>
          </a:p>
          <a:p>
            <a:pPr lvl="1"/>
            <a:r>
              <a:rPr lang="en-NZ" smtClean="0"/>
              <a:t>Ontologies</a:t>
            </a:r>
            <a:endParaRPr lang="en-US" dirty="0"/>
          </a:p>
        </p:txBody>
      </p:sp>
    </p:spTree>
    <p:extLst>
      <p:ext uri="{BB962C8B-B14F-4D97-AF65-F5344CB8AC3E}">
        <p14:creationId xmlns:p14="http://schemas.microsoft.com/office/powerpoint/2010/main" val="24100413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914400" y="228600"/>
            <a:ext cx="8077200" cy="1066800"/>
          </a:xfrm>
        </p:spPr>
        <p:txBody>
          <a:bodyPr>
            <a:normAutofit/>
          </a:bodyPr>
          <a:lstStyle/>
          <a:p>
            <a:r>
              <a:rPr lang="en-US" dirty="0" smtClean="0"/>
              <a:t>Performance at Jeopardy</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 y="1114425"/>
            <a:ext cx="9039225" cy="5743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62324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AI powered Decision support systems</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430" y="1828800"/>
            <a:ext cx="8867775" cy="448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742564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683" y="152400"/>
            <a:ext cx="8229600" cy="1143000"/>
          </a:xfrm>
        </p:spPr>
        <p:txBody>
          <a:bodyPr>
            <a:noAutofit/>
          </a:bodyPr>
          <a:lstStyle/>
          <a:p>
            <a:r>
              <a:rPr lang="en-US" altLang="en-US" sz="3200" dirty="0"/>
              <a:t>Informed Decision Making: Search vs. Expert </a:t>
            </a:r>
            <a:endParaRPr lang="en-US" sz="3200"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597"/>
          <a:stretch/>
        </p:blipFill>
        <p:spPr bwMode="auto">
          <a:xfrm>
            <a:off x="-6804" y="1201783"/>
            <a:ext cx="9172575" cy="5651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23001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22119"/>
            <a:ext cx="9090955" cy="5535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1"/>
          <p:cNvSpPr>
            <a:spLocks noGrp="1"/>
          </p:cNvSpPr>
          <p:nvPr>
            <p:ph type="title"/>
          </p:nvPr>
        </p:nvSpPr>
        <p:spPr>
          <a:xfrm>
            <a:off x="457200" y="274638"/>
            <a:ext cx="8229600" cy="1143000"/>
          </a:xfrm>
        </p:spPr>
        <p:txBody>
          <a:bodyPr>
            <a:normAutofit/>
          </a:bodyPr>
          <a:lstStyle/>
          <a:p>
            <a:r>
              <a:rPr lang="en-NZ" sz="3600" dirty="0" smtClean="0"/>
              <a:t>AI powered artificial Doctor: the dream…</a:t>
            </a:r>
            <a:endParaRPr lang="en-US" sz="3600" dirty="0"/>
          </a:p>
        </p:txBody>
      </p:sp>
    </p:spTree>
    <p:extLst>
      <p:ext uri="{BB962C8B-B14F-4D97-AF65-F5344CB8AC3E}">
        <p14:creationId xmlns:p14="http://schemas.microsoft.com/office/powerpoint/2010/main" val="10530853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5766"/>
            <a:ext cx="9075672" cy="55022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normAutofit/>
          </a:bodyPr>
          <a:lstStyle/>
          <a:p>
            <a:r>
              <a:rPr lang="en-NZ" sz="3600" dirty="0"/>
              <a:t>AI powered artificial Doctor: the dream…</a:t>
            </a:r>
            <a:endParaRPr lang="en-US" sz="3600" dirty="0"/>
          </a:p>
        </p:txBody>
      </p:sp>
    </p:spTree>
    <p:extLst>
      <p:ext uri="{BB962C8B-B14F-4D97-AF65-F5344CB8AC3E}">
        <p14:creationId xmlns:p14="http://schemas.microsoft.com/office/powerpoint/2010/main" val="21417838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4" y="1275488"/>
            <a:ext cx="9159834" cy="5565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normAutofit/>
          </a:bodyPr>
          <a:lstStyle/>
          <a:p>
            <a:r>
              <a:rPr lang="en-NZ" sz="3600" dirty="0"/>
              <a:t>AI powered artificial Doctor: the dream…</a:t>
            </a:r>
            <a:endParaRPr lang="en-US" sz="3600" dirty="0"/>
          </a:p>
        </p:txBody>
      </p:sp>
    </p:spTree>
    <p:extLst>
      <p:ext uri="{BB962C8B-B14F-4D97-AF65-F5344CB8AC3E}">
        <p14:creationId xmlns:p14="http://schemas.microsoft.com/office/powerpoint/2010/main" val="40011853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26141"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itle 2"/>
          <p:cNvSpPr>
            <a:spLocks noGrp="1"/>
          </p:cNvSpPr>
          <p:nvPr>
            <p:ph type="title"/>
          </p:nvPr>
        </p:nvSpPr>
        <p:spPr/>
        <p:txBody>
          <a:bodyPr>
            <a:normAutofit/>
          </a:bodyPr>
          <a:lstStyle/>
          <a:p>
            <a:r>
              <a:rPr lang="en-NZ" sz="3600" dirty="0"/>
              <a:t>AI powered artificial Doctor: the dream…</a:t>
            </a:r>
            <a:endParaRPr lang="en-US" sz="3600" dirty="0"/>
          </a:p>
        </p:txBody>
      </p:sp>
    </p:spTree>
    <p:extLst>
      <p:ext uri="{BB962C8B-B14F-4D97-AF65-F5344CB8AC3E}">
        <p14:creationId xmlns:p14="http://schemas.microsoft.com/office/powerpoint/2010/main" val="788576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Artificial Intelligence APIs</a:t>
            </a:r>
            <a:endParaRPr lang="en-US" dirty="0"/>
          </a:p>
        </p:txBody>
      </p:sp>
      <p:sp>
        <p:nvSpPr>
          <p:cNvPr id="3" name="Content Placeholder 2"/>
          <p:cNvSpPr>
            <a:spLocks noGrp="1"/>
          </p:cNvSpPr>
          <p:nvPr>
            <p:ph idx="1"/>
          </p:nvPr>
        </p:nvSpPr>
        <p:spPr/>
        <p:txBody>
          <a:bodyPr>
            <a:normAutofit/>
          </a:bodyPr>
          <a:lstStyle/>
          <a:p>
            <a:r>
              <a:rPr lang="en-NZ" dirty="0" smtClean="0"/>
              <a:t>AI computation (training, inference,…) carried out in a remote </a:t>
            </a:r>
            <a:r>
              <a:rPr lang="en-NZ" dirty="0" smtClean="0"/>
              <a:t>server</a:t>
            </a:r>
          </a:p>
          <a:p>
            <a:r>
              <a:rPr lang="en-NZ" dirty="0"/>
              <a:t>AI functionality brought over the web to a client using a RESTful API</a:t>
            </a:r>
          </a:p>
          <a:p>
            <a:pPr lvl="1"/>
            <a:r>
              <a:rPr lang="en-NZ" sz="1600" dirty="0"/>
              <a:t>For instance how speech input works in android phones</a:t>
            </a:r>
            <a:endParaRPr lang="en-US" sz="1600" dirty="0"/>
          </a:p>
          <a:p>
            <a:r>
              <a:rPr lang="en-NZ" dirty="0" smtClean="0"/>
              <a:t>Server usually under the auspices of a company with significant AI expertise</a:t>
            </a:r>
          </a:p>
          <a:p>
            <a:pPr lvl="1"/>
            <a:r>
              <a:rPr lang="en-NZ" dirty="0" smtClean="0"/>
              <a:t>Google, Facebook, IBM, Microsoft, Amazon,…</a:t>
            </a:r>
            <a:endParaRPr lang="en-NZ" dirty="0" smtClean="0"/>
          </a:p>
        </p:txBody>
      </p:sp>
    </p:spTree>
    <p:extLst>
      <p:ext uri="{BB962C8B-B14F-4D97-AF65-F5344CB8AC3E}">
        <p14:creationId xmlns:p14="http://schemas.microsoft.com/office/powerpoint/2010/main" val="21414663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3600" dirty="0"/>
              <a:t>AI powered artificial Doctor: the dream…</a:t>
            </a:r>
            <a:endParaRPr lang="en-US" sz="36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69121" cy="5562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54007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Watson services</a:t>
            </a:r>
            <a:endParaRPr lang="en-US" dirty="0"/>
          </a:p>
        </p:txBody>
      </p:sp>
      <p:sp>
        <p:nvSpPr>
          <p:cNvPr id="3" name="Content Placeholder 2"/>
          <p:cNvSpPr>
            <a:spLocks noGrp="1"/>
          </p:cNvSpPr>
          <p:nvPr>
            <p:ph idx="1"/>
          </p:nvPr>
        </p:nvSpPr>
        <p:spPr/>
        <p:txBody>
          <a:bodyPr>
            <a:normAutofit fontScale="85000" lnSpcReduction="10000"/>
          </a:bodyPr>
          <a:lstStyle/>
          <a:p>
            <a:r>
              <a:rPr lang="en-NZ" dirty="0" smtClean="0"/>
              <a:t>Watson services allow you to use remote machine intelligence services through convenient </a:t>
            </a:r>
            <a:r>
              <a:rPr lang="en-NZ" dirty="0" err="1" smtClean="0"/>
              <a:t>RESTful</a:t>
            </a:r>
            <a:r>
              <a:rPr lang="en-NZ" dirty="0" smtClean="0"/>
              <a:t> APIs</a:t>
            </a:r>
          </a:p>
          <a:p>
            <a:pPr lvl="1"/>
            <a:r>
              <a:rPr lang="en-NZ" dirty="0" smtClean="0"/>
              <a:t>Image analysis</a:t>
            </a:r>
          </a:p>
          <a:p>
            <a:pPr lvl="1"/>
            <a:r>
              <a:rPr lang="en-NZ" dirty="0" smtClean="0"/>
              <a:t>Speech transcription</a:t>
            </a:r>
          </a:p>
          <a:p>
            <a:pPr lvl="1"/>
            <a:r>
              <a:rPr lang="en-NZ" dirty="0" smtClean="0"/>
              <a:t>Sentiment analysis</a:t>
            </a:r>
          </a:p>
          <a:p>
            <a:pPr lvl="1"/>
            <a:r>
              <a:rPr lang="en-NZ" dirty="0" smtClean="0"/>
              <a:t>Language translation</a:t>
            </a:r>
          </a:p>
          <a:p>
            <a:pPr lvl="1"/>
            <a:r>
              <a:rPr lang="en-NZ" dirty="0" smtClean="0"/>
              <a:t>Entity recognition</a:t>
            </a:r>
          </a:p>
          <a:p>
            <a:pPr lvl="1"/>
            <a:r>
              <a:rPr lang="en-NZ" dirty="0" smtClean="0"/>
              <a:t>Video annotation</a:t>
            </a:r>
          </a:p>
          <a:p>
            <a:endParaRPr lang="en-NZ" dirty="0"/>
          </a:p>
          <a:p>
            <a:r>
              <a:rPr lang="en-NZ" dirty="0" smtClean="0"/>
              <a:t>During the practical, you will use a Python library wrapper around said APIs</a:t>
            </a:r>
            <a:endParaRPr lang="en-US" dirty="0"/>
          </a:p>
        </p:txBody>
      </p:sp>
    </p:spTree>
    <p:extLst>
      <p:ext uri="{BB962C8B-B14F-4D97-AF65-F5344CB8AC3E}">
        <p14:creationId xmlns:p14="http://schemas.microsoft.com/office/powerpoint/2010/main" val="364929909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84238"/>
          </a:xfrm>
        </p:spPr>
        <p:txBody>
          <a:bodyPr/>
          <a:lstStyle/>
          <a:p>
            <a:r>
              <a:rPr lang="en-NZ" dirty="0" smtClean="0"/>
              <a:t>Practical</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 y="1799327"/>
            <a:ext cx="8858250" cy="5049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01402" y="1295400"/>
            <a:ext cx="6126934" cy="646331"/>
          </a:xfrm>
          <a:prstGeom prst="rect">
            <a:avLst/>
          </a:prstGeom>
        </p:spPr>
        <p:txBody>
          <a:bodyPr wrap="none">
            <a:spAutoFit/>
          </a:bodyPr>
          <a:lstStyle/>
          <a:p>
            <a:pPr marL="285750" indent="-285750">
              <a:buFont typeface="Arial" panose="020B0604020202020204" pitchFamily="34" charset="0"/>
              <a:buChar char="•"/>
            </a:pPr>
            <a:r>
              <a:rPr lang="en-US" dirty="0" smtClean="0"/>
              <a:t>Create IBM </a:t>
            </a:r>
            <a:r>
              <a:rPr lang="en-US" dirty="0" err="1" smtClean="0"/>
              <a:t>Bluemix</a:t>
            </a:r>
            <a:r>
              <a:rPr lang="en-US" dirty="0" smtClean="0"/>
              <a:t> account at: </a:t>
            </a:r>
            <a:r>
              <a:rPr lang="en-US" dirty="0" smtClean="0">
                <a:hlinkClick r:id="rId3"/>
              </a:rPr>
              <a:t>https</a:t>
            </a:r>
            <a:r>
              <a:rPr lang="en-US" dirty="0">
                <a:hlinkClick r:id="rId3"/>
              </a:rPr>
              <a:t>://ace.ng.bluemix.net</a:t>
            </a:r>
            <a:r>
              <a:rPr lang="en-US" dirty="0" smtClean="0">
                <a:hlinkClick r:id="rId3"/>
              </a:rPr>
              <a:t>/</a:t>
            </a:r>
            <a:endParaRPr lang="en-US" dirty="0" smtClean="0"/>
          </a:p>
          <a:p>
            <a:endParaRPr lang="en-US" dirty="0"/>
          </a:p>
        </p:txBody>
      </p:sp>
    </p:spTree>
    <p:extLst>
      <p:ext uri="{BB962C8B-B14F-4D97-AF65-F5344CB8AC3E}">
        <p14:creationId xmlns:p14="http://schemas.microsoft.com/office/powerpoint/2010/main" val="31698790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a:t>Practical</a:t>
            </a:r>
            <a:endParaRPr lang="en-US" dirty="0"/>
          </a:p>
        </p:txBody>
      </p:sp>
      <p:pic>
        <p:nvPicPr>
          <p:cNvPr id="4" name="Picture 3"/>
          <p:cNvPicPr>
            <a:picLocks noChangeAspect="1"/>
          </p:cNvPicPr>
          <p:nvPr/>
        </p:nvPicPr>
        <p:blipFill>
          <a:blip r:embed="rId2"/>
          <a:stretch>
            <a:fillRect/>
          </a:stretch>
        </p:blipFill>
        <p:spPr>
          <a:xfrm>
            <a:off x="457200" y="2133600"/>
            <a:ext cx="8446721" cy="3340619"/>
          </a:xfrm>
          <a:prstGeom prst="rect">
            <a:avLst/>
          </a:prstGeom>
        </p:spPr>
      </p:pic>
      <p:sp>
        <p:nvSpPr>
          <p:cNvPr id="6" name="Up Arrow 5"/>
          <p:cNvSpPr/>
          <p:nvPr/>
        </p:nvSpPr>
        <p:spPr>
          <a:xfrm>
            <a:off x="6477000" y="5188469"/>
            <a:ext cx="304800" cy="5715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67563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762000"/>
            <a:ext cx="3276600" cy="1143000"/>
          </a:xfrm>
        </p:spPr>
        <p:txBody>
          <a:bodyPr>
            <a:normAutofit fontScale="90000"/>
          </a:bodyPr>
          <a:lstStyle/>
          <a:p>
            <a:r>
              <a:rPr lang="en-NZ" dirty="0"/>
              <a:t>WATSON Services</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3657600" y="0"/>
            <a:ext cx="5176514" cy="6744311"/>
          </a:xfrm>
          <a:prstGeom prst="rect">
            <a:avLst/>
          </a:prstGeom>
        </p:spPr>
      </p:pic>
      <p:sp>
        <p:nvSpPr>
          <p:cNvPr id="5" name="Up Arrow 4"/>
          <p:cNvSpPr/>
          <p:nvPr/>
        </p:nvSpPr>
        <p:spPr>
          <a:xfrm>
            <a:off x="7239000" y="5029200"/>
            <a:ext cx="304800" cy="5715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81000" y="2590800"/>
            <a:ext cx="3200400" cy="338554"/>
          </a:xfrm>
          <a:prstGeom prst="rect">
            <a:avLst/>
          </a:prstGeom>
          <a:noFill/>
        </p:spPr>
        <p:txBody>
          <a:bodyPr wrap="square" rtlCol="0">
            <a:spAutoFit/>
          </a:bodyPr>
          <a:lstStyle/>
          <a:p>
            <a:r>
              <a:rPr lang="en-US" sz="1600" dirty="0" smtClean="0">
                <a:solidFill>
                  <a:srgbClr val="FF0000"/>
                </a:solidFill>
              </a:rPr>
              <a:t>Use the lite versions of the APIs!</a:t>
            </a:r>
            <a:endParaRPr lang="en-US" sz="1600" dirty="0">
              <a:solidFill>
                <a:srgbClr val="FF0000"/>
              </a:solidFill>
            </a:endParaRPr>
          </a:p>
        </p:txBody>
      </p:sp>
    </p:spTree>
    <p:extLst>
      <p:ext uri="{BB962C8B-B14F-4D97-AF65-F5344CB8AC3E}">
        <p14:creationId xmlns:p14="http://schemas.microsoft.com/office/powerpoint/2010/main" val="364842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cloud AI App</a:t>
            </a:r>
            <a:endParaRPr lang="en-US" dirty="0"/>
          </a:p>
        </p:txBody>
      </p:sp>
      <p:pic>
        <p:nvPicPr>
          <p:cNvPr id="4" name="Picture 3"/>
          <p:cNvPicPr>
            <a:picLocks noChangeAspect="1"/>
          </p:cNvPicPr>
          <p:nvPr/>
        </p:nvPicPr>
        <p:blipFill>
          <a:blip r:embed="rId2"/>
          <a:stretch>
            <a:fillRect/>
          </a:stretch>
        </p:blipFill>
        <p:spPr>
          <a:xfrm>
            <a:off x="533400" y="2209800"/>
            <a:ext cx="8350425" cy="3971925"/>
          </a:xfrm>
          <a:prstGeom prst="rect">
            <a:avLst/>
          </a:prstGeom>
        </p:spPr>
      </p:pic>
      <p:sp>
        <p:nvSpPr>
          <p:cNvPr id="5" name="Up Arrow 4"/>
          <p:cNvSpPr/>
          <p:nvPr/>
        </p:nvSpPr>
        <p:spPr>
          <a:xfrm>
            <a:off x="8305800" y="5895975"/>
            <a:ext cx="304800" cy="5715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5839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NZ" dirty="0" smtClean="0"/>
              <a:t>View credentials for Watson visual recognition service</a:t>
            </a:r>
            <a:endParaRPr lang="en-US" dirty="0"/>
          </a:p>
        </p:txBody>
      </p:sp>
      <p:pic>
        <p:nvPicPr>
          <p:cNvPr id="3" name="Picture 2"/>
          <p:cNvPicPr>
            <a:picLocks noChangeAspect="1"/>
          </p:cNvPicPr>
          <p:nvPr/>
        </p:nvPicPr>
        <p:blipFill>
          <a:blip r:embed="rId2"/>
          <a:stretch>
            <a:fillRect/>
          </a:stretch>
        </p:blipFill>
        <p:spPr>
          <a:xfrm>
            <a:off x="304800" y="2209800"/>
            <a:ext cx="8636864" cy="3048000"/>
          </a:xfrm>
          <a:prstGeom prst="rect">
            <a:avLst/>
          </a:prstGeom>
        </p:spPr>
      </p:pic>
      <p:sp>
        <p:nvSpPr>
          <p:cNvPr id="8" name="Up Arrow 7"/>
          <p:cNvSpPr/>
          <p:nvPr/>
        </p:nvSpPr>
        <p:spPr>
          <a:xfrm>
            <a:off x="2286000" y="4876800"/>
            <a:ext cx="304800" cy="5715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Up Arrow 8"/>
          <p:cNvSpPr/>
          <p:nvPr/>
        </p:nvSpPr>
        <p:spPr>
          <a:xfrm>
            <a:off x="7543800" y="4114800"/>
            <a:ext cx="304800" cy="571500"/>
          </a:xfrm>
          <a:prstGeom prst="up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27928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Some services require username and password instead of API key</a:t>
            </a:r>
            <a:endParaRPr lang="en-US" dirty="0"/>
          </a:p>
        </p:txBody>
      </p:sp>
      <p:pic>
        <p:nvPicPr>
          <p:cNvPr id="4" name="Content Placeholder 3"/>
          <p:cNvPicPr>
            <a:picLocks noGrp="1" noChangeAspect="1"/>
          </p:cNvPicPr>
          <p:nvPr>
            <p:ph idx="1"/>
          </p:nvPr>
        </p:nvPicPr>
        <p:blipFill>
          <a:blip r:embed="rId2"/>
          <a:stretch>
            <a:fillRect/>
          </a:stretch>
        </p:blipFill>
        <p:spPr>
          <a:xfrm>
            <a:off x="1469464" y="1600200"/>
            <a:ext cx="6205072" cy="4525963"/>
          </a:xfrm>
          <a:prstGeom prst="rect">
            <a:avLst/>
          </a:prstGeom>
        </p:spPr>
      </p:pic>
    </p:spTree>
    <p:extLst>
      <p:ext uri="{BB962C8B-B14F-4D97-AF65-F5344CB8AC3E}">
        <p14:creationId xmlns:p14="http://schemas.microsoft.com/office/powerpoint/2010/main" val="135766736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762000"/>
            <a:ext cx="3733800" cy="646331"/>
          </a:xfrm>
          <a:prstGeom prst="rect">
            <a:avLst/>
          </a:prstGeom>
          <a:noFill/>
        </p:spPr>
        <p:txBody>
          <a:bodyPr wrap="square" rtlCol="0">
            <a:spAutoFit/>
          </a:bodyPr>
          <a:lstStyle/>
          <a:p>
            <a:r>
              <a:rPr lang="en-NZ" sz="3600" dirty="0" smtClean="0"/>
              <a:t>WATSON Services</a:t>
            </a:r>
            <a:endParaRPr lang="en-US" sz="3600" dirty="0"/>
          </a:p>
        </p:txBody>
      </p:sp>
      <p:pic>
        <p:nvPicPr>
          <p:cNvPr id="5" name="Picture 4"/>
          <p:cNvPicPr>
            <a:picLocks noChangeAspect="1"/>
          </p:cNvPicPr>
          <p:nvPr/>
        </p:nvPicPr>
        <p:blipFill>
          <a:blip r:embed="rId2"/>
          <a:stretch>
            <a:fillRect/>
          </a:stretch>
        </p:blipFill>
        <p:spPr>
          <a:xfrm>
            <a:off x="228600" y="1905000"/>
            <a:ext cx="8772525" cy="4108769"/>
          </a:xfrm>
          <a:prstGeom prst="rect">
            <a:avLst/>
          </a:prstGeom>
        </p:spPr>
      </p:pic>
    </p:spTree>
    <p:extLst>
      <p:ext uri="{BB962C8B-B14F-4D97-AF65-F5344CB8AC3E}">
        <p14:creationId xmlns:p14="http://schemas.microsoft.com/office/powerpoint/2010/main" val="26160048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Don’t be overwhelmed by the  multitude of options in the dashboards</a:t>
            </a:r>
            <a:endParaRPr lang="en-US" dirty="0"/>
          </a:p>
        </p:txBody>
      </p:sp>
      <p:pic>
        <p:nvPicPr>
          <p:cNvPr id="4" name="Picture 3"/>
          <p:cNvPicPr>
            <a:picLocks noChangeAspect="1"/>
          </p:cNvPicPr>
          <p:nvPr/>
        </p:nvPicPr>
        <p:blipFill>
          <a:blip r:embed="rId2"/>
          <a:stretch>
            <a:fillRect/>
          </a:stretch>
        </p:blipFill>
        <p:spPr>
          <a:xfrm>
            <a:off x="42862" y="2209800"/>
            <a:ext cx="9058275" cy="4114589"/>
          </a:xfrm>
          <a:prstGeom prst="rect">
            <a:avLst/>
          </a:prstGeom>
        </p:spPr>
      </p:pic>
    </p:spTree>
    <p:extLst>
      <p:ext uri="{BB962C8B-B14F-4D97-AF65-F5344CB8AC3E}">
        <p14:creationId xmlns:p14="http://schemas.microsoft.com/office/powerpoint/2010/main" val="14866160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563562"/>
          </a:xfrm>
        </p:spPr>
        <p:txBody>
          <a:bodyPr>
            <a:normAutofit fontScale="90000"/>
          </a:bodyPr>
          <a:lstStyle/>
          <a:p>
            <a:r>
              <a:rPr lang="en-NZ" dirty="0" smtClean="0"/>
              <a:t>Google cloud AI</a:t>
            </a:r>
            <a:endParaRPr lang="en-US" dirty="0"/>
          </a:p>
        </p:txBody>
      </p:sp>
      <p:sp>
        <p:nvSpPr>
          <p:cNvPr id="3" name="Content Placeholder 2"/>
          <p:cNvSpPr>
            <a:spLocks noGrp="1"/>
          </p:cNvSpPr>
          <p:nvPr>
            <p:ph idx="1"/>
          </p:nvPr>
        </p:nvSpPr>
        <p:spPr>
          <a:xfrm>
            <a:off x="457200" y="762000"/>
            <a:ext cx="8229600" cy="1524000"/>
          </a:xfrm>
        </p:spPr>
        <p:txBody>
          <a:bodyPr>
            <a:normAutofit lnSpcReduction="10000"/>
          </a:bodyPr>
          <a:lstStyle/>
          <a:p>
            <a:r>
              <a:rPr lang="en-US" dirty="0"/>
              <a:t>Google Cloud's AI provides modern machine learning services, with pre-trained models and a service to generate </a:t>
            </a:r>
            <a:r>
              <a:rPr lang="en-US" dirty="0" smtClean="0"/>
              <a:t>own </a:t>
            </a:r>
            <a:r>
              <a:rPr lang="en-US" dirty="0"/>
              <a:t>tailored models</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2519" t="10782" r="2624"/>
          <a:stretch/>
        </p:blipFill>
        <p:spPr bwMode="auto">
          <a:xfrm>
            <a:off x="2514600" y="2514600"/>
            <a:ext cx="4180115" cy="3824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75402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5867400" cy="1096962"/>
          </a:xfrm>
        </p:spPr>
        <p:txBody>
          <a:bodyPr/>
          <a:lstStyle/>
          <a:p>
            <a:r>
              <a:rPr lang="en-NZ" dirty="0" smtClean="0"/>
              <a:t>Google cloud AI</a:t>
            </a:r>
            <a:endParaRPr lang="en-US" dirty="0"/>
          </a:p>
        </p:txBody>
      </p:sp>
      <p:sp>
        <p:nvSpPr>
          <p:cNvPr id="3" name="Content Placeholder 2"/>
          <p:cNvSpPr>
            <a:spLocks noGrp="1"/>
          </p:cNvSpPr>
          <p:nvPr>
            <p:ph idx="1"/>
          </p:nvPr>
        </p:nvSpPr>
        <p:spPr>
          <a:xfrm>
            <a:off x="0" y="990600"/>
            <a:ext cx="7543800" cy="5943600"/>
          </a:xfrm>
        </p:spPr>
        <p:txBody>
          <a:bodyPr>
            <a:normAutofit fontScale="47500" lnSpcReduction="20000"/>
          </a:bodyPr>
          <a:lstStyle/>
          <a:p>
            <a:endParaRPr lang="en-US" dirty="0" smtClean="0"/>
          </a:p>
          <a:p>
            <a:r>
              <a:rPr lang="en-US" dirty="0" smtClean="0"/>
              <a:t>Image Analysis: Google </a:t>
            </a:r>
            <a:r>
              <a:rPr lang="en-US" dirty="0"/>
              <a:t>Cloud Vision API enables you to understand the content of an image by encapsulating powerful machine learning models in an easy to use REST API. It quickly classifies images into thousands of categories (e.g. "sailboat", "Eiffel Tower"), detects individual objects and faces within images, and finds and reads printed words contained within images</a:t>
            </a:r>
            <a:r>
              <a:rPr lang="en-US" dirty="0" smtClean="0"/>
              <a:t>.</a:t>
            </a:r>
          </a:p>
          <a:p>
            <a:r>
              <a:rPr lang="en-US" dirty="0"/>
              <a:t>Video Analysis: Google Cloud Video Intelligence API makes videos searchable and discoverable by extracting metadata, identifying key nouns, and annotating the content of the video. By calling an easy-to-use REST API, you can now search every moment of every video file in your catalog and find each occurrence of key nouns as well as its significance. Separate signal from noise, by retrieving relevant information by video, shot, or frame.</a:t>
            </a:r>
          </a:p>
          <a:p>
            <a:r>
              <a:rPr lang="en-US" dirty="0"/>
              <a:t>Speech </a:t>
            </a:r>
            <a:r>
              <a:rPr lang="en-US" dirty="0" smtClean="0"/>
              <a:t>Recognition: Google </a:t>
            </a:r>
            <a:r>
              <a:rPr lang="en-US" dirty="0"/>
              <a:t>Cloud Speech API enables you to convert audio to text by applying neural network models in an easy to use API. The API recognizes over 80 languages and variants, to support your global user base. You can transcribe the text of users dictating to an application’s microphone or enable command-and-control through voice among many other use cases</a:t>
            </a:r>
            <a:r>
              <a:rPr lang="en-US" dirty="0" smtClean="0"/>
              <a:t>.</a:t>
            </a:r>
            <a:endParaRPr lang="en-US" dirty="0"/>
          </a:p>
          <a:p>
            <a:r>
              <a:rPr lang="en-US" dirty="0" smtClean="0"/>
              <a:t>Text Analysis: Google </a:t>
            </a:r>
            <a:r>
              <a:rPr lang="en-US" dirty="0"/>
              <a:t>Natural Language API reveals the structure and meaning of text by offering powerful machine learning models in an easy to use REST API. You can use it to extract information about people, places, events and much more, mentioned in text documents, news articles or blog posts. You can also use it to understand sentiment about your product on social media or parse intent from customer conversations happening in a call center or a messaging app</a:t>
            </a:r>
            <a:r>
              <a:rPr lang="en-US" dirty="0" smtClean="0"/>
              <a:t>.</a:t>
            </a:r>
          </a:p>
          <a:p>
            <a:r>
              <a:rPr lang="en-US" dirty="0"/>
              <a:t>Dynamic </a:t>
            </a:r>
            <a:r>
              <a:rPr lang="en-US" dirty="0" smtClean="0"/>
              <a:t>Translation: Google </a:t>
            </a:r>
            <a:r>
              <a:rPr lang="en-US" dirty="0"/>
              <a:t>Cloud Translation API provides a simple programmatic interface for translating an arbitrary string into any supported language. Translation API is highly responsive, so websites and applications can integrate with Translation API for fast, dynamic translation of source text from the source language to a target language (e.g. French to English).</a:t>
            </a:r>
          </a:p>
        </p:txBody>
      </p:sp>
      <p:pic>
        <p:nvPicPr>
          <p:cNvPr id="2053" name="Picture 5" descr="Vision API ar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5914" y="655638"/>
            <a:ext cx="1524000" cy="1245759"/>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7" descr="Video Intelligence art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9" descr="Video Intelligence artwor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1" descr="Video Intelligence artwork"/>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Video Intelligence artwork"/>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7" descr="Video Intelligence artwork"/>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9" descr="Video Intelligence artwork"/>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70" name="Picture 22" descr="https://cloud.google.com/images/products/machine-learning/spee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116" y="2133600"/>
            <a:ext cx="1694068" cy="990600"/>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Natural Language API artwor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200" y="3733800"/>
            <a:ext cx="1676400" cy="1376816"/>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Translation API artwor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8425" y="5617480"/>
            <a:ext cx="1123950" cy="628651"/>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28" descr="Video Intelligence artwork"/>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448887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NZ" dirty="0" smtClean="0"/>
              <a:t>Microsoft Azure ML services</a:t>
            </a:r>
            <a:endParaRPr lang="en-NZ" dirty="0"/>
          </a:p>
        </p:txBody>
      </p:sp>
      <p:pic>
        <p:nvPicPr>
          <p:cNvPr id="1028" name="Picture 4" descr="Image result for azure Machine learning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838200"/>
            <a:ext cx="8944824"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2882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4648200" cy="1584325"/>
          </a:xfrm>
        </p:spPr>
        <p:txBody>
          <a:bodyPr/>
          <a:lstStyle/>
          <a:p>
            <a:r>
              <a:rPr lang="en-NZ" dirty="0" smtClean="0"/>
              <a:t>Amazon AWS machine learning</a:t>
            </a:r>
            <a:endParaRPr lang="en-NZ" dirty="0"/>
          </a:p>
        </p:txBody>
      </p:sp>
      <p:pic>
        <p:nvPicPr>
          <p:cNvPr id="2050" name="Picture 2" descr="Image result for Amazon Machine learning"/>
          <p:cNvPicPr>
            <a:picLocks noChangeAspect="1" noChangeArrowheads="1"/>
          </p:cNvPicPr>
          <p:nvPr/>
        </p:nvPicPr>
        <p:blipFill rotWithShape="1">
          <a:blip r:embed="rId2">
            <a:extLst>
              <a:ext uri="{28A0092B-C50C-407E-A947-70E740481C1C}">
                <a14:useLocalDpi xmlns:a14="http://schemas.microsoft.com/office/drawing/2010/main" val="0"/>
              </a:ext>
            </a:extLst>
          </a:blip>
          <a:srcRect l="1946" t="20442" r="7569" b="3136"/>
          <a:stretch/>
        </p:blipFill>
        <p:spPr bwMode="auto">
          <a:xfrm>
            <a:off x="152400" y="1981200"/>
            <a:ext cx="8661400" cy="41148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Amazon Machine learning"/>
          <p:cNvPicPr>
            <a:picLocks noChangeAspect="1" noChangeArrowheads="1"/>
          </p:cNvPicPr>
          <p:nvPr/>
        </p:nvPicPr>
        <p:blipFill rotWithShape="1">
          <a:blip r:embed="rId3">
            <a:extLst>
              <a:ext uri="{28A0092B-C50C-407E-A947-70E740481C1C}">
                <a14:useLocalDpi xmlns:a14="http://schemas.microsoft.com/office/drawing/2010/main" val="0"/>
              </a:ext>
            </a:extLst>
          </a:blip>
          <a:srcRect r="43563"/>
          <a:stretch/>
        </p:blipFill>
        <p:spPr bwMode="auto">
          <a:xfrm>
            <a:off x="7086600" y="213517"/>
            <a:ext cx="1524000" cy="170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2937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IBM Watson services</a:t>
            </a:r>
            <a:endParaRPr lang="en-US" dirty="0"/>
          </a:p>
        </p:txBody>
      </p:sp>
      <p:pic>
        <p:nvPicPr>
          <p:cNvPr id="1026" name="Picture 2" descr="Watson Ecosystem Explained | Emerging Insights N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163" y="1394192"/>
            <a:ext cx="6231674" cy="4923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70159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Title 1"/>
          <p:cNvSpPr>
            <a:spLocks noGrp="1"/>
          </p:cNvSpPr>
          <p:nvPr>
            <p:ph type="title"/>
          </p:nvPr>
        </p:nvSpPr>
        <p:spPr>
          <a:xfrm>
            <a:off x="228600" y="554038"/>
            <a:ext cx="8016875" cy="530225"/>
          </a:xfrm>
        </p:spPr>
        <p:txBody>
          <a:bodyPr>
            <a:normAutofit fontScale="90000"/>
          </a:bodyPr>
          <a:lstStyle/>
          <a:p>
            <a:r>
              <a:rPr lang="en-US" altLang="en-US" sz="3200" dirty="0" smtClean="0"/>
              <a:t>What Computers Find Easy (and Hard)</a:t>
            </a:r>
          </a:p>
        </p:txBody>
      </p:sp>
      <p:sp>
        <p:nvSpPr>
          <p:cNvPr id="159746"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pPr>
              <a:spcBef>
                <a:spcPct val="50000"/>
              </a:spcBef>
            </a:pPr>
            <a:fld id="{467E8EB7-D19D-401A-8752-518BB9C659DF}" type="slidenum">
              <a:rPr lang="en-US" altLang="en-US" sz="1000" b="1" smtClean="0">
                <a:solidFill>
                  <a:srgbClr val="FFFFFF"/>
                </a:solidFill>
              </a:rPr>
              <a:pPr>
                <a:spcBef>
                  <a:spcPct val="50000"/>
                </a:spcBef>
              </a:pPr>
              <a:t>8</a:t>
            </a:fld>
            <a:endParaRPr lang="en-US" altLang="en-US" sz="1000" b="1" smtClean="0">
              <a:solidFill>
                <a:srgbClr val="FFFFFF"/>
              </a:solidFill>
            </a:endParaRPr>
          </a:p>
        </p:txBody>
      </p:sp>
      <p:sp>
        <p:nvSpPr>
          <p:cNvPr id="159747"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ltLang="en-US" sz="1000" dirty="0" smtClean="0">
                <a:solidFill>
                  <a:srgbClr val="FFFFFF"/>
                </a:solidFill>
              </a:rPr>
              <a:t>IBM Confidential</a:t>
            </a:r>
          </a:p>
        </p:txBody>
      </p:sp>
      <p:sp>
        <p:nvSpPr>
          <p:cNvPr id="159748" name="TextBox 4"/>
          <p:cNvSpPr txBox="1">
            <a:spLocks noChangeArrowheads="1"/>
          </p:cNvSpPr>
          <p:nvPr/>
        </p:nvSpPr>
        <p:spPr bwMode="auto">
          <a:xfrm>
            <a:off x="0" y="1104900"/>
            <a:ext cx="4437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ltLang="en-US" sz="2000" dirty="0" err="1">
                <a:solidFill>
                  <a:srgbClr val="00B050"/>
                </a:solidFill>
                <a:ea typeface="BatangChe" pitchFamily="49" charset="-127"/>
              </a:rPr>
              <a:t>ln</a:t>
            </a:r>
            <a:r>
              <a:rPr lang="en-US" altLang="en-US" sz="2000" dirty="0">
                <a:solidFill>
                  <a:srgbClr val="00B050"/>
                </a:solidFill>
                <a:ea typeface="BatangChe" pitchFamily="49" charset="-127"/>
              </a:rPr>
              <a:t>((12,546,798 * </a:t>
            </a:r>
            <a:r>
              <a:rPr lang="el-GR" altLang="en-US" sz="2000" dirty="0">
                <a:solidFill>
                  <a:srgbClr val="00B050"/>
                </a:solidFill>
                <a:ea typeface="BatangChe" pitchFamily="49" charset="-127"/>
              </a:rPr>
              <a:t>π</a:t>
            </a:r>
            <a:r>
              <a:rPr lang="en-US" altLang="en-US" sz="2000" dirty="0">
                <a:solidFill>
                  <a:srgbClr val="00B050"/>
                </a:solidFill>
                <a:ea typeface="BatangChe" pitchFamily="49" charset="-127"/>
              </a:rPr>
              <a:t>) ^ 2) / 34,567.46 =</a:t>
            </a:r>
          </a:p>
        </p:txBody>
      </p:sp>
      <p:graphicFrame>
        <p:nvGraphicFramePr>
          <p:cNvPr id="6" name="Table 5"/>
          <p:cNvGraphicFramePr>
            <a:graphicFrameLocks noGrp="1"/>
          </p:cNvGraphicFramePr>
          <p:nvPr/>
        </p:nvGraphicFramePr>
        <p:xfrm>
          <a:off x="363538" y="2311400"/>
          <a:ext cx="4064000" cy="1112838"/>
        </p:xfrm>
        <a:graphic>
          <a:graphicData uri="http://schemas.openxmlformats.org/drawingml/2006/table">
            <a:tbl>
              <a:tblPr firstRow="1" bandRow="1">
                <a:tableStyleId>{00A15C55-8517-42AA-B614-E9B94910E393}</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946">
                <a:tc>
                  <a:txBody>
                    <a:bodyPr/>
                    <a:lstStyle/>
                    <a:p>
                      <a:r>
                        <a:rPr lang="en-US" sz="1800" dirty="0" smtClean="0"/>
                        <a:t>Owner</a:t>
                      </a:r>
                      <a:endParaRPr lang="en-US" sz="1800" dirty="0">
                        <a:solidFill>
                          <a:sysClr val="windowText" lastClr="000000"/>
                        </a:solidFill>
                      </a:endParaRPr>
                    </a:p>
                  </a:txBody>
                  <a:tcPr marT="45733" marB="45733"/>
                </a:tc>
                <a:tc>
                  <a:txBody>
                    <a:bodyPr/>
                    <a:lstStyle/>
                    <a:p>
                      <a:r>
                        <a:rPr lang="en-US" sz="1800" dirty="0" smtClean="0"/>
                        <a:t>Serial</a:t>
                      </a:r>
                      <a:r>
                        <a:rPr lang="en-US" sz="1800" baseline="0" dirty="0" smtClean="0"/>
                        <a:t> Number</a:t>
                      </a:r>
                      <a:endParaRPr lang="en-US" sz="1800" dirty="0">
                        <a:solidFill>
                          <a:sysClr val="windowText" lastClr="000000"/>
                        </a:solidFill>
                      </a:endParaRPr>
                    </a:p>
                  </a:txBody>
                  <a:tcPr marT="45733" marB="45733"/>
                </a:tc>
                <a:extLst>
                  <a:ext uri="{0D108BD9-81ED-4DB2-BD59-A6C34878D82A}">
                    <a16:rowId xmlns:a16="http://schemas.microsoft.com/office/drawing/2014/main" val="10000"/>
                  </a:ext>
                </a:extLst>
              </a:tr>
              <a:tr h="370946">
                <a:tc>
                  <a:txBody>
                    <a:bodyPr/>
                    <a:lstStyle/>
                    <a:p>
                      <a:r>
                        <a:rPr lang="en-US" sz="1800" dirty="0" smtClean="0"/>
                        <a:t>David Jones</a:t>
                      </a:r>
                      <a:endParaRPr lang="en-US" sz="1800" dirty="0">
                        <a:solidFill>
                          <a:sysClr val="windowText" lastClr="000000"/>
                        </a:solidFill>
                      </a:endParaRPr>
                    </a:p>
                  </a:txBody>
                  <a:tcPr marT="45733" marB="45733"/>
                </a:tc>
                <a:tc>
                  <a:txBody>
                    <a:bodyPr/>
                    <a:lstStyle/>
                    <a:p>
                      <a:r>
                        <a:rPr lang="en-US" sz="1800" dirty="0" smtClean="0"/>
                        <a:t>45322190-AK</a:t>
                      </a:r>
                      <a:endParaRPr lang="en-US" sz="1800" dirty="0">
                        <a:solidFill>
                          <a:sysClr val="windowText" lastClr="000000"/>
                        </a:solidFill>
                      </a:endParaRPr>
                    </a:p>
                  </a:txBody>
                  <a:tcPr marT="45733" marB="45733"/>
                </a:tc>
                <a:extLst>
                  <a:ext uri="{0D108BD9-81ED-4DB2-BD59-A6C34878D82A}">
                    <a16:rowId xmlns:a16="http://schemas.microsoft.com/office/drawing/2014/main" val="10001"/>
                  </a:ext>
                </a:extLst>
              </a:tr>
              <a:tr h="370946">
                <a:tc>
                  <a:txBody>
                    <a:bodyPr/>
                    <a:lstStyle/>
                    <a:p>
                      <a:endParaRPr lang="en-US" sz="1800" dirty="0">
                        <a:solidFill>
                          <a:sysClr val="windowText" lastClr="000000"/>
                        </a:solidFill>
                      </a:endParaRPr>
                    </a:p>
                  </a:txBody>
                  <a:tcPr marT="45733" marB="45733"/>
                </a:tc>
                <a:tc>
                  <a:txBody>
                    <a:bodyPr/>
                    <a:lstStyle/>
                    <a:p>
                      <a:endParaRPr lang="en-US" sz="1800" dirty="0">
                        <a:solidFill>
                          <a:sysClr val="windowText" lastClr="000000"/>
                        </a:solidFill>
                      </a:endParaRPr>
                    </a:p>
                  </a:txBody>
                  <a:tcPr marT="45733" marB="45733"/>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nvGraphicFramePr>
        <p:xfrm>
          <a:off x="311150" y="3733800"/>
          <a:ext cx="4219575" cy="1112838"/>
        </p:xfrm>
        <a:graphic>
          <a:graphicData uri="http://schemas.openxmlformats.org/drawingml/2006/table">
            <a:tbl>
              <a:tblPr firstRow="1" bandRow="1">
                <a:tableStyleId>{00A15C55-8517-42AA-B614-E9B94910E393}</a:tableStyleId>
              </a:tblPr>
              <a:tblGrid>
                <a:gridCol w="1745837">
                  <a:extLst>
                    <a:ext uri="{9D8B030D-6E8A-4147-A177-3AD203B41FA5}">
                      <a16:colId xmlns:a16="http://schemas.microsoft.com/office/drawing/2014/main" val="20000"/>
                    </a:ext>
                  </a:extLst>
                </a:gridCol>
                <a:gridCol w="1164145">
                  <a:extLst>
                    <a:ext uri="{9D8B030D-6E8A-4147-A177-3AD203B41FA5}">
                      <a16:colId xmlns:a16="http://schemas.microsoft.com/office/drawing/2014/main" val="20001"/>
                    </a:ext>
                  </a:extLst>
                </a:gridCol>
                <a:gridCol w="1309593">
                  <a:extLst>
                    <a:ext uri="{9D8B030D-6E8A-4147-A177-3AD203B41FA5}">
                      <a16:colId xmlns:a16="http://schemas.microsoft.com/office/drawing/2014/main" val="20002"/>
                    </a:ext>
                  </a:extLst>
                </a:gridCol>
              </a:tblGrid>
              <a:tr h="370946">
                <a:tc>
                  <a:txBody>
                    <a:bodyPr/>
                    <a:lstStyle/>
                    <a:p>
                      <a:r>
                        <a:rPr lang="en-US" sz="1800" dirty="0" smtClean="0"/>
                        <a:t>Serial</a:t>
                      </a:r>
                      <a:r>
                        <a:rPr lang="en-US" sz="1800" baseline="0" dirty="0" smtClean="0"/>
                        <a:t> Number</a:t>
                      </a:r>
                      <a:endParaRPr lang="en-US" sz="1800" dirty="0">
                        <a:solidFill>
                          <a:sysClr val="windowText" lastClr="000000"/>
                        </a:solidFill>
                      </a:endParaRPr>
                    </a:p>
                  </a:txBody>
                  <a:tcPr marL="91443" marR="91443" marT="45733" marB="45733"/>
                </a:tc>
                <a:tc>
                  <a:txBody>
                    <a:bodyPr/>
                    <a:lstStyle/>
                    <a:p>
                      <a:r>
                        <a:rPr lang="en-US" sz="1800" dirty="0" smtClean="0"/>
                        <a:t>Type</a:t>
                      </a:r>
                      <a:endParaRPr lang="en-US" sz="1800" dirty="0">
                        <a:solidFill>
                          <a:sysClr val="windowText" lastClr="000000"/>
                        </a:solidFill>
                      </a:endParaRPr>
                    </a:p>
                  </a:txBody>
                  <a:tcPr marL="91443" marR="91443" marT="45733" marB="45733"/>
                </a:tc>
                <a:tc>
                  <a:txBody>
                    <a:bodyPr/>
                    <a:lstStyle/>
                    <a:p>
                      <a:r>
                        <a:rPr lang="en-US" sz="1800" dirty="0" smtClean="0"/>
                        <a:t>Invoice</a:t>
                      </a:r>
                      <a:r>
                        <a:rPr lang="en-US" sz="1800" baseline="0" dirty="0" smtClean="0"/>
                        <a:t> #</a:t>
                      </a:r>
                      <a:endParaRPr lang="en-US" sz="1800" dirty="0">
                        <a:solidFill>
                          <a:sysClr val="windowText" lastClr="000000"/>
                        </a:solidFill>
                      </a:endParaRPr>
                    </a:p>
                  </a:txBody>
                  <a:tcPr marL="91443" marR="91443" marT="45733" marB="45733"/>
                </a:tc>
                <a:extLst>
                  <a:ext uri="{0D108BD9-81ED-4DB2-BD59-A6C34878D82A}">
                    <a16:rowId xmlns:a16="http://schemas.microsoft.com/office/drawing/2014/main" val="10000"/>
                  </a:ext>
                </a:extLst>
              </a:tr>
              <a:tr h="3709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45322190-AK</a:t>
                      </a:r>
                      <a:endParaRPr lang="en-US" sz="1800" dirty="0" smtClean="0">
                        <a:solidFill>
                          <a:sysClr val="windowText" lastClr="000000"/>
                        </a:solidFill>
                      </a:endParaRPr>
                    </a:p>
                  </a:txBody>
                  <a:tcPr marL="91443" marR="91443" marT="45733" marB="45733"/>
                </a:tc>
                <a:tc>
                  <a:txBody>
                    <a:bodyPr/>
                    <a:lstStyle/>
                    <a:p>
                      <a:r>
                        <a:rPr lang="en-US" sz="1800" dirty="0" err="1" smtClean="0"/>
                        <a:t>LapTop</a:t>
                      </a:r>
                      <a:endParaRPr lang="en-US" sz="1800" dirty="0">
                        <a:solidFill>
                          <a:sysClr val="windowText" lastClr="000000"/>
                        </a:solidFill>
                      </a:endParaRPr>
                    </a:p>
                  </a:txBody>
                  <a:tcPr marL="91443" marR="91443" marT="45733" marB="4573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INV10895</a:t>
                      </a:r>
                      <a:endParaRPr lang="en-US" sz="1800" dirty="0" smtClean="0">
                        <a:solidFill>
                          <a:sysClr val="windowText" lastClr="000000"/>
                        </a:solidFill>
                      </a:endParaRPr>
                    </a:p>
                  </a:txBody>
                  <a:tcPr marL="91443" marR="91443" marT="45733" marB="45733"/>
                </a:tc>
                <a:extLst>
                  <a:ext uri="{0D108BD9-81ED-4DB2-BD59-A6C34878D82A}">
                    <a16:rowId xmlns:a16="http://schemas.microsoft.com/office/drawing/2014/main" val="10001"/>
                  </a:ext>
                </a:extLst>
              </a:tr>
              <a:tr h="370946">
                <a:tc>
                  <a:txBody>
                    <a:bodyPr/>
                    <a:lstStyle/>
                    <a:p>
                      <a:endParaRPr lang="en-US" sz="1800" dirty="0">
                        <a:solidFill>
                          <a:sysClr val="windowText" lastClr="000000"/>
                        </a:solidFill>
                      </a:endParaRPr>
                    </a:p>
                  </a:txBody>
                  <a:tcPr marL="91443" marR="91443" marT="45733" marB="45733"/>
                </a:tc>
                <a:tc>
                  <a:txBody>
                    <a:bodyPr/>
                    <a:lstStyle/>
                    <a:p>
                      <a:endParaRPr lang="en-US" sz="1800" dirty="0">
                        <a:solidFill>
                          <a:sysClr val="windowText" lastClr="000000"/>
                        </a:solidFill>
                      </a:endParaRPr>
                    </a:p>
                  </a:txBody>
                  <a:tcPr marL="91443" marR="91443" marT="45733" marB="45733"/>
                </a:tc>
                <a:tc>
                  <a:txBody>
                    <a:bodyPr/>
                    <a:lstStyle/>
                    <a:p>
                      <a:endParaRPr lang="en-US" sz="1800" dirty="0">
                        <a:solidFill>
                          <a:sysClr val="windowText" lastClr="000000"/>
                        </a:solidFill>
                      </a:endParaRPr>
                    </a:p>
                  </a:txBody>
                  <a:tcPr marL="91443" marR="91443" marT="45733" marB="45733"/>
                </a:tc>
                <a:extLst>
                  <a:ext uri="{0D108BD9-81ED-4DB2-BD59-A6C34878D82A}">
                    <a16:rowId xmlns:a16="http://schemas.microsoft.com/office/drawing/2014/main" val="10002"/>
                  </a:ext>
                </a:extLst>
              </a:tr>
            </a:tbl>
          </a:graphicData>
        </a:graphic>
      </p:graphicFrame>
      <p:cxnSp>
        <p:nvCxnSpPr>
          <p:cNvPr id="9" name="Curved Connector 8"/>
          <p:cNvCxnSpPr/>
          <p:nvPr/>
        </p:nvCxnSpPr>
        <p:spPr>
          <a:xfrm rot="10800000" flipV="1">
            <a:off x="1555750" y="3001963"/>
            <a:ext cx="1719263" cy="942975"/>
          </a:xfrm>
          <a:prstGeom prst="curvedConnector3">
            <a:avLst>
              <a:gd name="adj1" fmla="val 61111"/>
            </a:avLst>
          </a:prstGeom>
          <a:ln>
            <a:solidFill>
              <a:srgbClr val="FF0000"/>
            </a:solidFill>
            <a:prstDash val="sysDash"/>
            <a:tailEnd type="arrow"/>
          </a:ln>
        </p:spPr>
        <p:style>
          <a:lnRef idx="3">
            <a:schemeClr val="accent1"/>
          </a:lnRef>
          <a:fillRef idx="0">
            <a:schemeClr val="accent1"/>
          </a:fillRef>
          <a:effectRef idx="2">
            <a:schemeClr val="accent1"/>
          </a:effectRef>
          <a:fontRef idx="minor">
            <a:schemeClr val="tx1"/>
          </a:fontRef>
        </p:style>
      </p:cxnSp>
      <p:cxnSp>
        <p:nvCxnSpPr>
          <p:cNvPr id="13" name="Curved Connector 12"/>
          <p:cNvCxnSpPr/>
          <p:nvPr/>
        </p:nvCxnSpPr>
        <p:spPr>
          <a:xfrm flipV="1">
            <a:off x="1760538" y="2825750"/>
            <a:ext cx="668337" cy="68263"/>
          </a:xfrm>
          <a:prstGeom prst="curvedConnector3">
            <a:avLst>
              <a:gd name="adj1" fmla="val 50000"/>
            </a:avLst>
          </a:prstGeom>
          <a:ln>
            <a:solidFill>
              <a:srgbClr val="FF0000"/>
            </a:solidFill>
            <a:prstDash val="sysDash"/>
            <a:tailEnd type="arrow"/>
          </a:ln>
        </p:spPr>
        <p:style>
          <a:lnRef idx="3">
            <a:schemeClr val="accent1"/>
          </a:lnRef>
          <a:fillRef idx="0">
            <a:schemeClr val="accent1"/>
          </a:fillRef>
          <a:effectRef idx="2">
            <a:schemeClr val="accent1"/>
          </a:effectRef>
          <a:fontRef idx="minor">
            <a:schemeClr val="tx1"/>
          </a:fontRef>
        </p:style>
      </p:cxnSp>
      <p:graphicFrame>
        <p:nvGraphicFramePr>
          <p:cNvPr id="29" name="Table 28"/>
          <p:cNvGraphicFramePr>
            <a:graphicFrameLocks noGrp="1"/>
          </p:cNvGraphicFramePr>
          <p:nvPr/>
        </p:nvGraphicFramePr>
        <p:xfrm>
          <a:off x="4800600" y="2895600"/>
          <a:ext cx="4244975" cy="1112838"/>
        </p:xfrm>
        <a:graphic>
          <a:graphicData uri="http://schemas.openxmlformats.org/drawingml/2006/table">
            <a:tbl>
              <a:tblPr firstRow="1" bandRow="1">
                <a:tableStyleId>{00A15C55-8517-42AA-B614-E9B94910E393}</a:tableStyleId>
              </a:tblPr>
              <a:tblGrid>
                <a:gridCol w="1414989">
                  <a:extLst>
                    <a:ext uri="{9D8B030D-6E8A-4147-A177-3AD203B41FA5}">
                      <a16:colId xmlns:a16="http://schemas.microsoft.com/office/drawing/2014/main" val="20000"/>
                    </a:ext>
                  </a:extLst>
                </a:gridCol>
                <a:gridCol w="1512510">
                  <a:extLst>
                    <a:ext uri="{9D8B030D-6E8A-4147-A177-3AD203B41FA5}">
                      <a16:colId xmlns:a16="http://schemas.microsoft.com/office/drawing/2014/main" val="20001"/>
                    </a:ext>
                  </a:extLst>
                </a:gridCol>
                <a:gridCol w="1317476">
                  <a:extLst>
                    <a:ext uri="{9D8B030D-6E8A-4147-A177-3AD203B41FA5}">
                      <a16:colId xmlns:a16="http://schemas.microsoft.com/office/drawing/2014/main" val="20002"/>
                    </a:ext>
                  </a:extLst>
                </a:gridCol>
              </a:tblGrid>
              <a:tr h="370946">
                <a:tc>
                  <a:txBody>
                    <a:bodyPr/>
                    <a:lstStyle/>
                    <a:p>
                      <a:r>
                        <a:rPr lang="en-US" sz="1800" dirty="0" smtClean="0"/>
                        <a:t>Invoice</a:t>
                      </a:r>
                      <a:r>
                        <a:rPr lang="en-US" sz="1800" baseline="0" dirty="0" smtClean="0"/>
                        <a:t> #</a:t>
                      </a:r>
                      <a:endParaRPr lang="en-US" sz="1800" dirty="0">
                        <a:solidFill>
                          <a:sysClr val="windowText" lastClr="000000"/>
                        </a:solidFill>
                      </a:endParaRPr>
                    </a:p>
                  </a:txBody>
                  <a:tcPr marL="91451" marR="91451" marT="45733" marB="45733"/>
                </a:tc>
                <a:tc>
                  <a:txBody>
                    <a:bodyPr/>
                    <a:lstStyle/>
                    <a:p>
                      <a:r>
                        <a:rPr lang="en-US" sz="1800" dirty="0" smtClean="0"/>
                        <a:t>Vendor</a:t>
                      </a:r>
                      <a:endParaRPr lang="en-US" sz="1800" dirty="0">
                        <a:solidFill>
                          <a:sysClr val="windowText" lastClr="000000"/>
                        </a:solidFill>
                      </a:endParaRPr>
                    </a:p>
                  </a:txBody>
                  <a:tcPr marL="91451" marR="91451" marT="45733" marB="45733"/>
                </a:tc>
                <a:tc>
                  <a:txBody>
                    <a:bodyPr/>
                    <a:lstStyle/>
                    <a:p>
                      <a:r>
                        <a:rPr lang="en-US" sz="1800" dirty="0" smtClean="0"/>
                        <a:t>Payment</a:t>
                      </a:r>
                      <a:endParaRPr lang="en-US" sz="1800" dirty="0">
                        <a:solidFill>
                          <a:sysClr val="windowText" lastClr="000000"/>
                        </a:solidFill>
                      </a:endParaRPr>
                    </a:p>
                  </a:txBody>
                  <a:tcPr marL="91451" marR="91451" marT="45733" marB="45733"/>
                </a:tc>
                <a:extLst>
                  <a:ext uri="{0D108BD9-81ED-4DB2-BD59-A6C34878D82A}">
                    <a16:rowId xmlns:a16="http://schemas.microsoft.com/office/drawing/2014/main" val="10000"/>
                  </a:ext>
                </a:extLst>
              </a:tr>
              <a:tr h="37094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INV10895</a:t>
                      </a:r>
                      <a:endParaRPr lang="en-US" sz="1800" dirty="0" smtClean="0">
                        <a:solidFill>
                          <a:sysClr val="windowText" lastClr="000000"/>
                        </a:solidFill>
                      </a:endParaRPr>
                    </a:p>
                  </a:txBody>
                  <a:tcPr marL="91451" marR="91451" marT="45733" marB="45733"/>
                </a:tc>
                <a:tc>
                  <a:txBody>
                    <a:bodyPr/>
                    <a:lstStyle/>
                    <a:p>
                      <a:r>
                        <a:rPr lang="en-US" sz="1800" dirty="0" err="1" smtClean="0"/>
                        <a:t>MyBuy</a:t>
                      </a:r>
                      <a:endParaRPr lang="en-US" sz="1800" dirty="0">
                        <a:solidFill>
                          <a:sysClr val="windowText" lastClr="000000"/>
                        </a:solidFill>
                      </a:endParaRPr>
                    </a:p>
                  </a:txBody>
                  <a:tcPr marL="91451" marR="91451" marT="45733" marB="45733"/>
                </a:tc>
                <a:tc>
                  <a:txBody>
                    <a:bodyPr/>
                    <a:lstStyle/>
                    <a:p>
                      <a:r>
                        <a:rPr lang="en-US" sz="1800" dirty="0" smtClean="0"/>
                        <a:t>$104.56</a:t>
                      </a:r>
                      <a:endParaRPr lang="en-US" sz="1800" dirty="0">
                        <a:solidFill>
                          <a:sysClr val="windowText" lastClr="000000"/>
                        </a:solidFill>
                      </a:endParaRPr>
                    </a:p>
                  </a:txBody>
                  <a:tcPr marL="91451" marR="91451" marT="45733" marB="45733"/>
                </a:tc>
                <a:extLst>
                  <a:ext uri="{0D108BD9-81ED-4DB2-BD59-A6C34878D82A}">
                    <a16:rowId xmlns:a16="http://schemas.microsoft.com/office/drawing/2014/main" val="10001"/>
                  </a:ext>
                </a:extLst>
              </a:tr>
              <a:tr h="370946">
                <a:tc>
                  <a:txBody>
                    <a:bodyPr/>
                    <a:lstStyle/>
                    <a:p>
                      <a:endParaRPr lang="en-US" sz="1800" dirty="0">
                        <a:solidFill>
                          <a:sysClr val="windowText" lastClr="000000"/>
                        </a:solidFill>
                      </a:endParaRPr>
                    </a:p>
                  </a:txBody>
                  <a:tcPr marL="91451" marR="91451" marT="45733" marB="45733"/>
                </a:tc>
                <a:tc>
                  <a:txBody>
                    <a:bodyPr/>
                    <a:lstStyle/>
                    <a:p>
                      <a:endParaRPr lang="en-US" sz="1800" dirty="0">
                        <a:solidFill>
                          <a:sysClr val="windowText" lastClr="000000"/>
                        </a:solidFill>
                      </a:endParaRPr>
                    </a:p>
                  </a:txBody>
                  <a:tcPr marL="91451" marR="91451" marT="45733" marB="45733"/>
                </a:tc>
                <a:tc>
                  <a:txBody>
                    <a:bodyPr/>
                    <a:lstStyle/>
                    <a:p>
                      <a:endParaRPr lang="en-US" sz="1800" dirty="0">
                        <a:solidFill>
                          <a:sysClr val="windowText" lastClr="000000"/>
                        </a:solidFill>
                      </a:endParaRPr>
                    </a:p>
                  </a:txBody>
                  <a:tcPr marL="91451" marR="91451" marT="45733" marB="45733"/>
                </a:tc>
                <a:extLst>
                  <a:ext uri="{0D108BD9-81ED-4DB2-BD59-A6C34878D82A}">
                    <a16:rowId xmlns:a16="http://schemas.microsoft.com/office/drawing/2014/main" val="10002"/>
                  </a:ext>
                </a:extLst>
              </a:tr>
            </a:tbl>
          </a:graphicData>
        </a:graphic>
      </p:graphicFrame>
      <p:cxnSp>
        <p:nvCxnSpPr>
          <p:cNvPr id="30" name="Curved Connector 29"/>
          <p:cNvCxnSpPr/>
          <p:nvPr/>
        </p:nvCxnSpPr>
        <p:spPr>
          <a:xfrm rot="5400000" flipH="1" flipV="1">
            <a:off x="4378325" y="3546475"/>
            <a:ext cx="655638" cy="573088"/>
          </a:xfrm>
          <a:prstGeom prst="curvedConnector3">
            <a:avLst>
              <a:gd name="adj1" fmla="val 100000"/>
            </a:avLst>
          </a:prstGeom>
          <a:ln>
            <a:solidFill>
              <a:srgbClr val="FF0000"/>
            </a:solidFill>
            <a:prstDash val="sysDash"/>
            <a:tailEnd type="arrow"/>
          </a:ln>
        </p:spPr>
        <p:style>
          <a:lnRef idx="3">
            <a:schemeClr val="accent1"/>
          </a:lnRef>
          <a:fillRef idx="0">
            <a:schemeClr val="accent1"/>
          </a:fillRef>
          <a:effectRef idx="2">
            <a:schemeClr val="accent1"/>
          </a:effectRef>
          <a:fontRef idx="minor">
            <a:schemeClr val="tx1"/>
          </a:fontRef>
        </p:style>
      </p:cxnSp>
      <p:sp>
        <p:nvSpPr>
          <p:cNvPr id="41" name="TextBox 40"/>
          <p:cNvSpPr txBox="1">
            <a:spLocks noChangeArrowheads="1"/>
          </p:cNvSpPr>
          <p:nvPr/>
        </p:nvSpPr>
        <p:spPr bwMode="auto">
          <a:xfrm>
            <a:off x="493713" y="5065713"/>
            <a:ext cx="2547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ltLang="en-US" sz="2800">
                <a:latin typeface="Miriam Fixed" pitchFamily="49" charset="-79"/>
                <a:cs typeface="Miriam Fixed" pitchFamily="49" charset="-79"/>
              </a:rPr>
              <a:t>David Jones</a:t>
            </a:r>
          </a:p>
        </p:txBody>
      </p:sp>
      <p:sp>
        <p:nvSpPr>
          <p:cNvPr id="42" name="TextBox 41"/>
          <p:cNvSpPr txBox="1">
            <a:spLocks noChangeArrowheads="1"/>
          </p:cNvSpPr>
          <p:nvPr/>
        </p:nvSpPr>
        <p:spPr bwMode="auto">
          <a:xfrm>
            <a:off x="495300" y="5749925"/>
            <a:ext cx="3108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ltLang="en-US" sz="2800">
                <a:latin typeface="Miriam Fixed" pitchFamily="49" charset="-79"/>
                <a:cs typeface="Miriam Fixed" pitchFamily="49" charset="-79"/>
              </a:rPr>
              <a:t>David Jones</a:t>
            </a:r>
          </a:p>
        </p:txBody>
      </p:sp>
      <p:cxnSp>
        <p:nvCxnSpPr>
          <p:cNvPr id="44" name="Straight Arrow Connector 43"/>
          <p:cNvCxnSpPr/>
          <p:nvPr/>
        </p:nvCxnSpPr>
        <p:spPr>
          <a:xfrm rot="5400000">
            <a:off x="525462" y="5648326"/>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rot="5400000">
            <a:off x="746125" y="5648326"/>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rot="5400000">
            <a:off x="968375" y="5648326"/>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rot="5400000">
            <a:off x="1190625" y="5648326"/>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a:off x="1411287" y="5648326"/>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5400000">
            <a:off x="1619250" y="5648326"/>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rot="5400000">
            <a:off x="1841500" y="5648326"/>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rot="5400000">
            <a:off x="2035175" y="5648326"/>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5400000">
            <a:off x="2243137" y="5648326"/>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rot="5400000">
            <a:off x="2457450" y="5649913"/>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rot="5400000">
            <a:off x="2651125" y="5649913"/>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75" name="Rectangle 74"/>
          <p:cNvSpPr>
            <a:spLocks noChangeArrowheads="1"/>
          </p:cNvSpPr>
          <p:nvPr/>
        </p:nvSpPr>
        <p:spPr bwMode="auto">
          <a:xfrm>
            <a:off x="4397375" y="1106488"/>
            <a:ext cx="1241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ltLang="en-US" sz="2000" b="1">
                <a:solidFill>
                  <a:srgbClr val="00B050"/>
                </a:solidFill>
                <a:ea typeface="BatangChe" pitchFamily="49" charset="-127"/>
              </a:rPr>
              <a:t> 0.00885 </a:t>
            </a:r>
          </a:p>
        </p:txBody>
      </p:sp>
      <p:sp>
        <p:nvSpPr>
          <p:cNvPr id="81" name="TextBox 80"/>
          <p:cNvSpPr txBox="1">
            <a:spLocks noChangeArrowheads="1"/>
          </p:cNvSpPr>
          <p:nvPr/>
        </p:nvSpPr>
        <p:spPr bwMode="auto">
          <a:xfrm>
            <a:off x="0" y="1658938"/>
            <a:ext cx="8813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ltLang="en-US" sz="2000">
                <a:solidFill>
                  <a:srgbClr val="00B050"/>
                </a:solidFill>
                <a:ea typeface="BatangChe" pitchFamily="49" charset="-127"/>
              </a:rPr>
              <a:t>Select </a:t>
            </a:r>
            <a:r>
              <a:rPr lang="en-US" altLang="en-US" sz="2000" i="1">
                <a:solidFill>
                  <a:srgbClr val="00B050"/>
                </a:solidFill>
                <a:ea typeface="BatangChe" pitchFamily="49" charset="-127"/>
              </a:rPr>
              <a:t>Payment</a:t>
            </a:r>
            <a:r>
              <a:rPr lang="en-US" altLang="en-US" sz="2000">
                <a:solidFill>
                  <a:srgbClr val="00B050"/>
                </a:solidFill>
                <a:ea typeface="BatangChe" pitchFamily="49" charset="-127"/>
              </a:rPr>
              <a:t> where </a:t>
            </a:r>
            <a:r>
              <a:rPr lang="en-US" altLang="en-US" sz="2000" i="1">
                <a:solidFill>
                  <a:srgbClr val="00B050"/>
                </a:solidFill>
                <a:ea typeface="BatangChe" pitchFamily="49" charset="-127"/>
              </a:rPr>
              <a:t>Owner</a:t>
            </a:r>
            <a:r>
              <a:rPr lang="en-US" altLang="en-US" sz="2000">
                <a:solidFill>
                  <a:srgbClr val="00B050"/>
                </a:solidFill>
                <a:ea typeface="BatangChe" pitchFamily="49" charset="-127"/>
              </a:rPr>
              <a:t>=“David Jones” and </a:t>
            </a:r>
            <a:r>
              <a:rPr lang="en-US" altLang="en-US" sz="2000" i="1">
                <a:solidFill>
                  <a:srgbClr val="00B050"/>
                </a:solidFill>
                <a:ea typeface="BatangChe" pitchFamily="49" charset="-127"/>
              </a:rPr>
              <a:t>Type(Product)=“</a:t>
            </a:r>
            <a:r>
              <a:rPr lang="en-US" altLang="en-US" sz="2000">
                <a:solidFill>
                  <a:srgbClr val="00B050"/>
                </a:solidFill>
                <a:ea typeface="BatangChe" pitchFamily="49" charset="-127"/>
              </a:rPr>
              <a:t>Laptop”, </a:t>
            </a:r>
          </a:p>
        </p:txBody>
      </p:sp>
      <p:sp>
        <p:nvSpPr>
          <p:cNvPr id="83" name="Rectangle 82"/>
          <p:cNvSpPr/>
          <p:nvPr/>
        </p:nvSpPr>
        <p:spPr>
          <a:xfrm>
            <a:off x="7653338" y="2832100"/>
            <a:ext cx="1350962" cy="83185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9" name="TextBox 88"/>
          <p:cNvSpPr txBox="1">
            <a:spLocks noChangeArrowheads="1"/>
          </p:cNvSpPr>
          <p:nvPr/>
        </p:nvSpPr>
        <p:spPr bwMode="auto">
          <a:xfrm>
            <a:off x="5491163" y="5027613"/>
            <a:ext cx="254793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ltLang="en-US" sz="2800">
                <a:latin typeface="Miriam Fixed" pitchFamily="49" charset="-79"/>
                <a:cs typeface="Miriam Fixed" pitchFamily="49" charset="-79"/>
              </a:rPr>
              <a:t>Dave  Jones</a:t>
            </a:r>
          </a:p>
        </p:txBody>
      </p:sp>
      <p:sp>
        <p:nvSpPr>
          <p:cNvPr id="90" name="TextBox 89"/>
          <p:cNvSpPr txBox="1">
            <a:spLocks noChangeArrowheads="1"/>
          </p:cNvSpPr>
          <p:nvPr/>
        </p:nvSpPr>
        <p:spPr bwMode="auto">
          <a:xfrm>
            <a:off x="5492750" y="5711825"/>
            <a:ext cx="31083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ltLang="en-US" sz="2800">
                <a:latin typeface="Miriam Fixed" pitchFamily="49" charset="-79"/>
                <a:cs typeface="Miriam Fixed" pitchFamily="49" charset="-79"/>
              </a:rPr>
              <a:t>David Jones</a:t>
            </a:r>
          </a:p>
        </p:txBody>
      </p:sp>
      <p:cxnSp>
        <p:nvCxnSpPr>
          <p:cNvPr id="91" name="Straight Arrow Connector 90"/>
          <p:cNvCxnSpPr/>
          <p:nvPr/>
        </p:nvCxnSpPr>
        <p:spPr>
          <a:xfrm rot="5400000">
            <a:off x="5523706" y="5609432"/>
            <a:ext cx="312737"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rot="5400000">
            <a:off x="5744369" y="5609432"/>
            <a:ext cx="312737"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rot="5400000">
            <a:off x="5966619" y="5609432"/>
            <a:ext cx="312737"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rot="5400000">
            <a:off x="6188869" y="5609432"/>
            <a:ext cx="3127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rot="5400000">
            <a:off x="6409531" y="5609432"/>
            <a:ext cx="312737"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rot="5400000">
            <a:off x="6839744" y="5609432"/>
            <a:ext cx="312737"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rot="5400000">
            <a:off x="7033419" y="5609432"/>
            <a:ext cx="312737"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99" name="Straight Arrow Connector 98"/>
          <p:cNvCxnSpPr/>
          <p:nvPr/>
        </p:nvCxnSpPr>
        <p:spPr>
          <a:xfrm rot="5400000">
            <a:off x="7241381" y="5609432"/>
            <a:ext cx="312737"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rot="5400000">
            <a:off x="7454900" y="5611813"/>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rot="5400000">
            <a:off x="7648575" y="5611813"/>
            <a:ext cx="314325" cy="0"/>
          </a:xfrm>
          <a:prstGeom prst="straightConnector1">
            <a:avLst/>
          </a:prstGeom>
          <a:ln>
            <a:solidFill>
              <a:srgbClr val="00B050"/>
            </a:solidFill>
            <a:tailEnd type="arrow"/>
          </a:ln>
        </p:spPr>
        <p:style>
          <a:lnRef idx="2">
            <a:schemeClr val="accent1"/>
          </a:lnRef>
          <a:fillRef idx="0">
            <a:schemeClr val="accent1"/>
          </a:fillRef>
          <a:effectRef idx="1">
            <a:schemeClr val="accent1"/>
          </a:effectRef>
          <a:fontRef idx="minor">
            <a:schemeClr val="tx1"/>
          </a:fontRef>
        </p:style>
      </p:cxnSp>
      <p:sp>
        <p:nvSpPr>
          <p:cNvPr id="105" name="TextBox 104"/>
          <p:cNvSpPr txBox="1">
            <a:spLocks noChangeArrowheads="1"/>
          </p:cNvSpPr>
          <p:nvPr/>
        </p:nvSpPr>
        <p:spPr bwMode="auto">
          <a:xfrm>
            <a:off x="3962400" y="5141913"/>
            <a:ext cx="560387"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r>
              <a:rPr lang="en-US" altLang="en-US" sz="6000" dirty="0">
                <a:solidFill>
                  <a:srgbClr val="FF0000"/>
                </a:solidFill>
              </a:rPr>
              <a:t>≠</a:t>
            </a:r>
          </a:p>
        </p:txBody>
      </p:sp>
    </p:spTree>
    <p:extLst>
      <p:ext uri="{BB962C8B-B14F-4D97-AF65-F5344CB8AC3E}">
        <p14:creationId xmlns:p14="http://schemas.microsoft.com/office/powerpoint/2010/main" val="156458768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ChangeArrowheads="1"/>
          </p:cNvSpPr>
          <p:nvPr/>
        </p:nvSpPr>
        <p:spPr bwMode="auto">
          <a:xfrm>
            <a:off x="122238" y="2209800"/>
            <a:ext cx="8915400" cy="4352925"/>
          </a:xfrm>
          <a:prstGeom prst="rect">
            <a:avLst/>
          </a:prstGeom>
          <a:gradFill rotWithShape="1">
            <a:gsLst>
              <a:gs pos="0">
                <a:srgbClr val="BECCD6">
                  <a:alpha val="60001"/>
                </a:srgbClr>
              </a:gs>
              <a:gs pos="100000">
                <a:srgbClr val="FFFFFF">
                  <a:alpha val="0"/>
                </a:srgbClr>
              </a:gs>
            </a:gsLst>
            <a:lin ang="5400000" scaled="1"/>
          </a:gradFill>
          <a:ln>
            <a:noFill/>
          </a:ln>
          <a:extLst>
            <a:ext uri="{91240B29-F687-4F45-9708-019B960494DF}">
              <a14:hiddenLine xmlns:a14="http://schemas.microsoft.com/office/drawing/2010/main" w="12700" algn="ctr">
                <a:solidFill>
                  <a:srgbClr val="000000"/>
                </a:solidFill>
                <a:miter lim="800000"/>
                <a:headEnd/>
                <a:tailEnd/>
              </a14:hiddenLine>
            </a:ext>
          </a:extLst>
        </p:spPr>
        <p:txBody>
          <a:bodyPr wrap="none" lIns="91374" tIns="45690" rIns="91374" bIns="45690" anchor="ctr"/>
          <a:lstStyle>
            <a:lvl1pPr>
              <a:defRPr>
                <a:solidFill>
                  <a:schemeClr val="tx1"/>
                </a:solidFill>
                <a:latin typeface="Arial" pitchFamily="34" charset="0"/>
                <a:cs typeface="Arial" pitchFamily="34" charset="0"/>
              </a:defRPr>
            </a:lvl1pPr>
            <a:lvl2pPr marL="742950" indent="-285750">
              <a:defRPr>
                <a:solidFill>
                  <a:schemeClr val="tx1"/>
                </a:solidFill>
                <a:latin typeface="Arial" pitchFamily="34" charset="0"/>
                <a:cs typeface="Arial" pitchFamily="34" charset="0"/>
              </a:defRPr>
            </a:lvl2pPr>
            <a:lvl3pPr marL="1143000" indent="-228600">
              <a:defRPr>
                <a:solidFill>
                  <a:schemeClr val="tx1"/>
                </a:solidFill>
                <a:latin typeface="Arial" pitchFamily="34" charset="0"/>
                <a:cs typeface="Arial" pitchFamily="34" charset="0"/>
              </a:defRPr>
            </a:lvl3pPr>
            <a:lvl4pPr marL="1600200" indent="-228600">
              <a:defRPr>
                <a:solidFill>
                  <a:schemeClr val="tx1"/>
                </a:solidFill>
                <a:latin typeface="Arial" pitchFamily="34" charset="0"/>
                <a:cs typeface="Arial" pitchFamily="34" charset="0"/>
              </a:defRPr>
            </a:lvl4pPr>
            <a:lvl5pPr marL="2057400" indent="-228600">
              <a:defRPr>
                <a:solidFill>
                  <a:schemeClr val="tx1"/>
                </a:solidFill>
                <a:latin typeface="Arial" pitchFamily="34" charset="0"/>
                <a:cs typeface="Arial" pitchFamily="34" charset="0"/>
              </a:defRPr>
            </a:lvl5pPr>
            <a:lvl6pPr marL="2514600" indent="-228600" fontAlgn="base">
              <a:spcBef>
                <a:spcPct val="0"/>
              </a:spcBef>
              <a:spcAft>
                <a:spcPct val="0"/>
              </a:spcAft>
              <a:defRPr>
                <a:solidFill>
                  <a:schemeClr val="tx1"/>
                </a:solidFill>
                <a:latin typeface="Arial" pitchFamily="34" charset="0"/>
                <a:cs typeface="Arial" pitchFamily="34" charset="0"/>
              </a:defRPr>
            </a:lvl6pPr>
            <a:lvl7pPr marL="2971800" indent="-228600" fontAlgn="base">
              <a:spcBef>
                <a:spcPct val="0"/>
              </a:spcBef>
              <a:spcAft>
                <a:spcPct val="0"/>
              </a:spcAft>
              <a:defRPr>
                <a:solidFill>
                  <a:schemeClr val="tx1"/>
                </a:solidFill>
                <a:latin typeface="Arial" pitchFamily="34" charset="0"/>
                <a:cs typeface="Arial" pitchFamily="34" charset="0"/>
              </a:defRPr>
            </a:lvl7pPr>
            <a:lvl8pPr marL="3429000" indent="-228600" fontAlgn="base">
              <a:spcBef>
                <a:spcPct val="0"/>
              </a:spcBef>
              <a:spcAft>
                <a:spcPct val="0"/>
              </a:spcAft>
              <a:defRPr>
                <a:solidFill>
                  <a:schemeClr val="tx1"/>
                </a:solidFill>
                <a:latin typeface="Arial" pitchFamily="34" charset="0"/>
                <a:cs typeface="Arial" pitchFamily="34" charset="0"/>
              </a:defRPr>
            </a:lvl8pPr>
            <a:lvl9pPr marL="3886200" indent="-228600" fontAlgn="base">
              <a:spcBef>
                <a:spcPct val="0"/>
              </a:spcBef>
              <a:spcAft>
                <a:spcPct val="0"/>
              </a:spcAft>
              <a:defRPr>
                <a:solidFill>
                  <a:schemeClr val="tx1"/>
                </a:solidFill>
                <a:latin typeface="Arial" pitchFamily="34" charset="0"/>
                <a:cs typeface="Arial" pitchFamily="34" charset="0"/>
              </a:defRPr>
            </a:lvl9pPr>
          </a:lstStyle>
          <a:p>
            <a:endParaRPr lang="en-US" altLang="en-US">
              <a:solidFill>
                <a:srgbClr val="000000"/>
              </a:solidFill>
            </a:endParaRPr>
          </a:p>
        </p:txBody>
      </p:sp>
      <p:sp>
        <p:nvSpPr>
          <p:cNvPr id="161794" name="Title 1"/>
          <p:cNvSpPr>
            <a:spLocks noGrp="1"/>
          </p:cNvSpPr>
          <p:nvPr>
            <p:ph type="title"/>
          </p:nvPr>
        </p:nvSpPr>
        <p:spPr>
          <a:xfrm>
            <a:off x="228600" y="609600"/>
            <a:ext cx="8915400" cy="1433513"/>
          </a:xfrm>
        </p:spPr>
        <p:txBody>
          <a:bodyPr/>
          <a:lstStyle/>
          <a:p>
            <a:pPr algn="l">
              <a:lnSpc>
                <a:spcPct val="100000"/>
              </a:lnSpc>
              <a:spcBef>
                <a:spcPts val="600"/>
              </a:spcBef>
              <a:spcAft>
                <a:spcPts val="600"/>
              </a:spcAft>
            </a:pPr>
            <a:r>
              <a:rPr lang="en-US" altLang="en-US" sz="2000" dirty="0" smtClean="0"/>
              <a:t>- Computer programs are natively </a:t>
            </a:r>
            <a:r>
              <a:rPr lang="en-US" altLang="en-US" sz="2000" b="1" dirty="0" smtClean="0"/>
              <a:t>explicit, fast</a:t>
            </a:r>
            <a:r>
              <a:rPr lang="en-US" altLang="en-US" sz="2000" dirty="0" smtClean="0"/>
              <a:t> and </a:t>
            </a:r>
            <a:r>
              <a:rPr lang="en-US" altLang="en-US" sz="2000" b="1" dirty="0" smtClean="0"/>
              <a:t>exacting</a:t>
            </a:r>
            <a:r>
              <a:rPr lang="en-US" altLang="en-US" sz="2000" dirty="0" smtClean="0"/>
              <a:t> in their calculation over  numbers and symbols….But </a:t>
            </a:r>
            <a:r>
              <a:rPr lang="en-US" altLang="en-US" sz="2000" b="1" dirty="0" smtClean="0"/>
              <a:t>Natural Language </a:t>
            </a:r>
            <a:r>
              <a:rPr lang="en-US" altLang="en-US" sz="2000" dirty="0" smtClean="0"/>
              <a:t>is implicit, highly contextual, ambiguous and often imprecise.</a:t>
            </a:r>
            <a:br>
              <a:rPr lang="en-US" altLang="en-US" sz="2000" dirty="0" smtClean="0"/>
            </a:br>
            <a:r>
              <a:rPr lang="en-US" altLang="en-US" sz="2000" dirty="0" smtClean="0"/>
              <a:t>- Deep learning has helped push the boundaries of NLP but still…</a:t>
            </a:r>
            <a:endParaRPr lang="en-US" altLang="en-US" sz="2400" dirty="0" smtClean="0"/>
          </a:p>
        </p:txBody>
      </p:sp>
      <p:sp>
        <p:nvSpPr>
          <p:cNvPr id="3" name="Content Placeholder 2"/>
          <p:cNvSpPr>
            <a:spLocks noGrp="1"/>
          </p:cNvSpPr>
          <p:nvPr>
            <p:ph idx="1"/>
          </p:nvPr>
        </p:nvSpPr>
        <p:spPr>
          <a:xfrm>
            <a:off x="228600" y="3276600"/>
            <a:ext cx="8543925" cy="2641600"/>
          </a:xfrm>
        </p:spPr>
        <p:txBody>
          <a:bodyPr>
            <a:normAutofit fontScale="92500" lnSpcReduction="10000"/>
          </a:bodyPr>
          <a:lstStyle/>
          <a:p>
            <a:pPr>
              <a:defRPr/>
            </a:pPr>
            <a:r>
              <a:rPr lang="en-US" sz="2800" dirty="0" smtClean="0"/>
              <a:t>Where was X born?</a:t>
            </a:r>
          </a:p>
          <a:p>
            <a:pPr lvl="1">
              <a:buFont typeface="Arial" charset="0"/>
              <a:buNone/>
              <a:defRPr/>
            </a:pPr>
            <a:r>
              <a:rPr lang="en-US" sz="2000" i="1" dirty="0" smtClean="0">
                <a:solidFill>
                  <a:schemeClr val="accent1">
                    <a:lumMod val="75000"/>
                  </a:schemeClr>
                </a:solidFill>
              </a:rPr>
              <a:t>One day, from among his city views of Ulm, Otto chose a water color to send to Albert Einstein as a remembrance of Einstein´s birthplace.</a:t>
            </a:r>
          </a:p>
          <a:p>
            <a:pPr lvl="1">
              <a:buFont typeface="Arial" charset="0"/>
              <a:buNone/>
              <a:defRPr/>
            </a:pPr>
            <a:endParaRPr lang="en-US" sz="2000" dirty="0" smtClean="0"/>
          </a:p>
          <a:p>
            <a:pPr lvl="1">
              <a:buFont typeface="Arial" charset="0"/>
              <a:buNone/>
              <a:defRPr/>
            </a:pPr>
            <a:endParaRPr lang="en-US" sz="2000" dirty="0" smtClean="0"/>
          </a:p>
          <a:p>
            <a:pPr>
              <a:defRPr/>
            </a:pPr>
            <a:r>
              <a:rPr lang="en-US" sz="2400" dirty="0" smtClean="0"/>
              <a:t>X is CEO of?</a:t>
            </a:r>
          </a:p>
          <a:p>
            <a:pPr lvl="1">
              <a:buFont typeface="Arial" charset="0"/>
              <a:buNone/>
              <a:defRPr/>
            </a:pPr>
            <a:r>
              <a:rPr lang="en-US" sz="2000" i="1" dirty="0" smtClean="0">
                <a:solidFill>
                  <a:schemeClr val="accent1">
                    <a:lumMod val="75000"/>
                  </a:schemeClr>
                </a:solidFill>
              </a:rPr>
              <a:t>If leadership is an art then surely Jack Welch has proved himself a master painter during his tenure at GE.</a:t>
            </a:r>
          </a:p>
        </p:txBody>
      </p:sp>
      <p:graphicFrame>
        <p:nvGraphicFramePr>
          <p:cNvPr id="4" name="Table 3"/>
          <p:cNvGraphicFramePr>
            <a:graphicFrameLocks noGrp="1"/>
          </p:cNvGraphicFramePr>
          <p:nvPr/>
        </p:nvGraphicFramePr>
        <p:xfrm>
          <a:off x="2819400" y="2590800"/>
          <a:ext cx="4064000" cy="741680"/>
        </p:xfrm>
        <a:graphic>
          <a:graphicData uri="http://schemas.openxmlformats.org/drawingml/2006/table">
            <a:tbl>
              <a:tblPr firstRow="1" bandRow="1">
                <a:effectLst>
                  <a:outerShdw blurRad="63500" sx="102000" sy="102000" algn="ctr" rotWithShape="0">
                    <a:prstClr val="black">
                      <a:alpha val="40000"/>
                    </a:prstClr>
                  </a:outerShdw>
                </a:effectLst>
                <a:tableStyleId>{5C22544A-7EE6-4342-B048-85BDC9FD1C3A}</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tblGrid>
              <a:tr h="370840">
                <a:tc>
                  <a:txBody>
                    <a:bodyPr/>
                    <a:lstStyle/>
                    <a:p>
                      <a:pPr algn="ctr"/>
                      <a:r>
                        <a:rPr lang="en-US" dirty="0" smtClean="0">
                          <a:solidFill>
                            <a:schemeClr val="bg1"/>
                          </a:solidFill>
                        </a:rPr>
                        <a:t>Person</a:t>
                      </a:r>
                      <a:endParaRPr lang="en-US" dirty="0">
                        <a:solidFill>
                          <a:schemeClr val="bg1"/>
                        </a:solidFill>
                      </a:endParaRPr>
                    </a:p>
                  </a:txBody>
                  <a:tcPr/>
                </a:tc>
                <a:tc>
                  <a:txBody>
                    <a:bodyPr/>
                    <a:lstStyle/>
                    <a:p>
                      <a:pPr algn="ctr"/>
                      <a:r>
                        <a:rPr lang="en-US" dirty="0" smtClean="0">
                          <a:solidFill>
                            <a:schemeClr val="bg1"/>
                          </a:solidFill>
                        </a:rPr>
                        <a:t>Birth</a:t>
                      </a:r>
                      <a:r>
                        <a:rPr lang="en-US" baseline="0" dirty="0" smtClean="0">
                          <a:solidFill>
                            <a:schemeClr val="bg1"/>
                          </a:solidFill>
                        </a:rPr>
                        <a:t> Place</a:t>
                      </a:r>
                      <a:endParaRPr lang="en-US" dirty="0">
                        <a:solidFill>
                          <a:schemeClr val="bg1"/>
                        </a:solidFill>
                      </a:endParaRPr>
                    </a:p>
                  </a:txBody>
                  <a:tcPr/>
                </a:tc>
                <a:extLst>
                  <a:ext uri="{0D108BD9-81ED-4DB2-BD59-A6C34878D82A}">
                    <a16:rowId xmlns:a16="http://schemas.microsoft.com/office/drawing/2014/main" val="10000"/>
                  </a:ext>
                </a:extLst>
              </a:tr>
              <a:tr h="370840">
                <a:tc>
                  <a:txBody>
                    <a:bodyPr/>
                    <a:lstStyle/>
                    <a:p>
                      <a:pPr marL="342900" indent="-342900" algn="ctr">
                        <a:buAutoNum type="alphaUcPeriod"/>
                      </a:pPr>
                      <a:r>
                        <a:rPr lang="en-US" baseline="0" dirty="0" smtClean="0">
                          <a:solidFill>
                            <a:schemeClr val="tx2">
                              <a:lumMod val="75000"/>
                              <a:lumOff val="25000"/>
                            </a:schemeClr>
                          </a:solidFill>
                        </a:rPr>
                        <a:t>Einstein</a:t>
                      </a:r>
                      <a:endParaRPr lang="en-US" dirty="0">
                        <a:solidFill>
                          <a:schemeClr val="tx2">
                            <a:lumMod val="75000"/>
                            <a:lumOff val="25000"/>
                          </a:schemeClr>
                        </a:solidFill>
                      </a:endParaRPr>
                    </a:p>
                  </a:txBody>
                  <a:tcPr/>
                </a:tc>
                <a:tc>
                  <a:txBody>
                    <a:bodyPr/>
                    <a:lstStyle/>
                    <a:p>
                      <a:pPr algn="ctr"/>
                      <a:r>
                        <a:rPr lang="en-US" dirty="0" smtClean="0">
                          <a:solidFill>
                            <a:schemeClr val="tx2">
                              <a:lumMod val="75000"/>
                              <a:lumOff val="25000"/>
                            </a:schemeClr>
                          </a:solidFill>
                        </a:rPr>
                        <a:t>ULM</a:t>
                      </a:r>
                      <a:endParaRPr lang="en-US" dirty="0">
                        <a:solidFill>
                          <a:schemeClr val="tx2">
                            <a:lumMod val="75000"/>
                            <a:lumOff val="25000"/>
                          </a:schemeClr>
                        </a:solidFill>
                      </a:endParaRPr>
                    </a:p>
                  </a:txBody>
                  <a:tcPr/>
                </a:tc>
                <a:extLst>
                  <a:ext uri="{0D108BD9-81ED-4DB2-BD59-A6C34878D82A}">
                    <a16:rowId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22211185"/>
              </p:ext>
            </p:extLst>
          </p:nvPr>
        </p:nvGraphicFramePr>
        <p:xfrm>
          <a:off x="2286000" y="6019800"/>
          <a:ext cx="4151354" cy="74168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2075677">
                  <a:extLst>
                    <a:ext uri="{9D8B030D-6E8A-4147-A177-3AD203B41FA5}">
                      <a16:colId xmlns:a16="http://schemas.microsoft.com/office/drawing/2014/main" val="20000"/>
                    </a:ext>
                  </a:extLst>
                </a:gridCol>
                <a:gridCol w="2075677">
                  <a:extLst>
                    <a:ext uri="{9D8B030D-6E8A-4147-A177-3AD203B41FA5}">
                      <a16:colId xmlns:a16="http://schemas.microsoft.com/office/drawing/2014/main" val="20001"/>
                    </a:ext>
                  </a:extLst>
                </a:gridCol>
              </a:tblGrid>
              <a:tr h="370840">
                <a:tc>
                  <a:txBody>
                    <a:bodyPr/>
                    <a:lstStyle/>
                    <a:p>
                      <a:pPr algn="ctr"/>
                      <a:r>
                        <a:rPr lang="en-US" dirty="0" smtClean="0">
                          <a:solidFill>
                            <a:schemeClr val="bg1"/>
                          </a:solidFill>
                        </a:rPr>
                        <a:t>Person</a:t>
                      </a:r>
                      <a:endParaRPr lang="en-US" dirty="0">
                        <a:solidFill>
                          <a:schemeClr val="bg1"/>
                        </a:solidFill>
                      </a:endParaRPr>
                    </a:p>
                  </a:txBody>
                  <a:tcPr/>
                </a:tc>
                <a:tc>
                  <a:txBody>
                    <a:bodyPr/>
                    <a:lstStyle/>
                    <a:p>
                      <a:pPr algn="ctr"/>
                      <a:r>
                        <a:rPr lang="en-US" dirty="0" smtClean="0">
                          <a:solidFill>
                            <a:schemeClr val="bg1"/>
                          </a:solidFill>
                        </a:rPr>
                        <a:t>Organization</a:t>
                      </a:r>
                      <a:endParaRPr lang="en-US" dirty="0">
                        <a:solidFill>
                          <a:schemeClr val="bg1"/>
                        </a:solidFill>
                      </a:endParaRPr>
                    </a:p>
                  </a:txBody>
                  <a:tcPr/>
                </a:tc>
                <a:extLst>
                  <a:ext uri="{0D108BD9-81ED-4DB2-BD59-A6C34878D82A}">
                    <a16:rowId xmlns:a16="http://schemas.microsoft.com/office/drawing/2014/main" val="10000"/>
                  </a:ext>
                </a:extLst>
              </a:tr>
              <a:tr h="370840">
                <a:tc>
                  <a:txBody>
                    <a:bodyPr/>
                    <a:lstStyle/>
                    <a:p>
                      <a:pPr algn="ctr"/>
                      <a:r>
                        <a:rPr lang="en-US" dirty="0" smtClean="0">
                          <a:solidFill>
                            <a:schemeClr val="tx2">
                              <a:lumMod val="75000"/>
                              <a:lumOff val="25000"/>
                            </a:schemeClr>
                          </a:solidFill>
                        </a:rPr>
                        <a:t>J. Welch</a:t>
                      </a:r>
                      <a:endParaRPr lang="en-US" dirty="0">
                        <a:solidFill>
                          <a:schemeClr val="tx2">
                            <a:lumMod val="75000"/>
                            <a:lumOff val="25000"/>
                          </a:schemeClr>
                        </a:solidFill>
                      </a:endParaRPr>
                    </a:p>
                  </a:txBody>
                  <a:tcPr/>
                </a:tc>
                <a:tc>
                  <a:txBody>
                    <a:bodyPr/>
                    <a:lstStyle/>
                    <a:p>
                      <a:pPr algn="ctr"/>
                      <a:r>
                        <a:rPr lang="en-US" dirty="0" smtClean="0">
                          <a:solidFill>
                            <a:schemeClr val="tx2">
                              <a:lumMod val="75000"/>
                              <a:lumOff val="25000"/>
                            </a:schemeClr>
                          </a:solidFill>
                        </a:rPr>
                        <a:t>GE</a:t>
                      </a:r>
                      <a:endParaRPr lang="en-US" dirty="0">
                        <a:solidFill>
                          <a:schemeClr val="tx2">
                            <a:lumMod val="75000"/>
                            <a:lumOff val="25000"/>
                          </a:schemeClr>
                        </a:solidFill>
                      </a:endParaRPr>
                    </a:p>
                  </a:txBody>
                  <a:tcPr/>
                </a:tc>
                <a:extLst>
                  <a:ext uri="{0D108BD9-81ED-4DB2-BD59-A6C34878D82A}">
                    <a16:rowId xmlns:a16="http://schemas.microsoft.com/office/drawing/2014/main" val="10001"/>
                  </a:ext>
                </a:extLst>
              </a:tr>
            </a:tbl>
          </a:graphicData>
        </a:graphic>
      </p:graphicFrame>
      <p:sp>
        <p:nvSpPr>
          <p:cNvPr id="6" name="TextBox 5"/>
          <p:cNvSpPr txBox="1"/>
          <p:nvPr/>
        </p:nvSpPr>
        <p:spPr>
          <a:xfrm>
            <a:off x="7781925" y="2286000"/>
            <a:ext cx="1285875" cy="407988"/>
          </a:xfrm>
          <a:prstGeom prst="wedgeRoundRectCallout">
            <a:avLst>
              <a:gd name="adj1" fmla="val -111417"/>
              <a:gd name="adj2" fmla="val 116145"/>
              <a:gd name="adj3" fmla="val 16667"/>
            </a:avLst>
          </a:prstGeom>
          <a:solidFill>
            <a:schemeClr val="accent2">
              <a:lumMod val="60000"/>
              <a:lumOff val="40000"/>
            </a:schemeClr>
          </a:solidFill>
        </p:spPr>
        <p:txBody>
          <a:bodyPr wrap="none">
            <a:spAutoFit/>
          </a:bodyPr>
          <a:lstStyle/>
          <a:p>
            <a:pPr>
              <a:defRPr/>
            </a:pPr>
            <a:r>
              <a:rPr lang="en-US" i="1" dirty="0">
                <a:solidFill>
                  <a:srgbClr val="000000"/>
                </a:solidFill>
                <a:latin typeface="Arial" charset="0"/>
                <a:cs typeface="Arial" charset="0"/>
              </a:rPr>
              <a:t>Structured</a:t>
            </a:r>
          </a:p>
        </p:txBody>
      </p:sp>
      <p:sp>
        <p:nvSpPr>
          <p:cNvPr id="7" name="TextBox 6"/>
          <p:cNvSpPr txBox="1"/>
          <p:nvPr/>
        </p:nvSpPr>
        <p:spPr>
          <a:xfrm>
            <a:off x="7467600" y="3124200"/>
            <a:ext cx="1535113" cy="407988"/>
          </a:xfrm>
          <a:prstGeom prst="wedgeRoundRectCallout">
            <a:avLst>
              <a:gd name="adj1" fmla="val -97175"/>
              <a:gd name="adj2" fmla="val 120775"/>
              <a:gd name="adj3" fmla="val 16667"/>
            </a:avLst>
          </a:prstGeom>
          <a:solidFill>
            <a:schemeClr val="accent6">
              <a:lumMod val="60000"/>
              <a:lumOff val="40000"/>
            </a:schemeClr>
          </a:solidFill>
        </p:spPr>
        <p:txBody>
          <a:bodyPr wrap="none">
            <a:spAutoFit/>
          </a:bodyPr>
          <a:lstStyle/>
          <a:p>
            <a:pPr>
              <a:defRPr/>
            </a:pPr>
            <a:r>
              <a:rPr lang="en-US" i="1" dirty="0" smtClean="0">
                <a:solidFill>
                  <a:srgbClr val="000000"/>
                </a:solidFill>
                <a:latin typeface="Arial" charset="0"/>
                <a:cs typeface="Arial" charset="0"/>
              </a:rPr>
              <a:t>Unstructured</a:t>
            </a:r>
            <a:endParaRPr lang="en-US" i="1" dirty="0">
              <a:solidFill>
                <a:srgbClr val="000000"/>
              </a:solidFill>
              <a:latin typeface="Arial" charset="0"/>
              <a:cs typeface="Arial" charset="0"/>
            </a:endParaRPr>
          </a:p>
        </p:txBody>
      </p:sp>
      <p:sp>
        <p:nvSpPr>
          <p:cNvPr id="9" name="Title 1"/>
          <p:cNvSpPr txBox="1">
            <a:spLocks/>
          </p:cNvSpPr>
          <p:nvPr/>
        </p:nvSpPr>
        <p:spPr>
          <a:xfrm>
            <a:off x="228600" y="142430"/>
            <a:ext cx="8016875" cy="530225"/>
          </a:xfrm>
          <a:prstGeom prst="rect">
            <a:avLst/>
          </a:prstGeom>
        </p:spPr>
        <p:txBody>
          <a:bodyPr vert="horz" lIns="91440" tIns="45720" rIns="91440" bIns="45720" rtlCol="0" anchor="ctr">
            <a:normAutofit fontScale="900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en-US" sz="3200" smtClean="0"/>
              <a:t>What Computers Find Easier (and Hard)</a:t>
            </a:r>
            <a:endParaRPr lang="en-US" altLang="en-US" sz="3200" dirty="0" smtClean="0"/>
          </a:p>
        </p:txBody>
      </p:sp>
      <p:sp>
        <p:nvSpPr>
          <p:cNvPr id="10" name="TextBox 9"/>
          <p:cNvSpPr txBox="1"/>
          <p:nvPr/>
        </p:nvSpPr>
        <p:spPr>
          <a:xfrm>
            <a:off x="7315200" y="5791200"/>
            <a:ext cx="1285875" cy="407988"/>
          </a:xfrm>
          <a:prstGeom prst="wedgeRoundRectCallout">
            <a:avLst>
              <a:gd name="adj1" fmla="val -111417"/>
              <a:gd name="adj2" fmla="val 116145"/>
              <a:gd name="adj3" fmla="val 16667"/>
            </a:avLst>
          </a:prstGeom>
          <a:solidFill>
            <a:schemeClr val="accent2">
              <a:lumMod val="60000"/>
              <a:lumOff val="40000"/>
            </a:schemeClr>
          </a:solidFill>
        </p:spPr>
        <p:txBody>
          <a:bodyPr wrap="none">
            <a:spAutoFit/>
          </a:bodyPr>
          <a:lstStyle/>
          <a:p>
            <a:pPr>
              <a:defRPr/>
            </a:pPr>
            <a:r>
              <a:rPr lang="en-US" i="1" dirty="0">
                <a:solidFill>
                  <a:srgbClr val="000000"/>
                </a:solidFill>
                <a:latin typeface="Arial" charset="0"/>
                <a:cs typeface="Arial" charset="0"/>
              </a:rPr>
              <a:t>Structured</a:t>
            </a:r>
          </a:p>
        </p:txBody>
      </p:sp>
      <p:sp>
        <p:nvSpPr>
          <p:cNvPr id="11" name="TextBox 10"/>
          <p:cNvSpPr txBox="1"/>
          <p:nvPr/>
        </p:nvSpPr>
        <p:spPr>
          <a:xfrm>
            <a:off x="7467600" y="4621212"/>
            <a:ext cx="1535113" cy="407988"/>
          </a:xfrm>
          <a:prstGeom prst="wedgeRoundRectCallout">
            <a:avLst>
              <a:gd name="adj1" fmla="val -97175"/>
              <a:gd name="adj2" fmla="val 120775"/>
              <a:gd name="adj3" fmla="val 16667"/>
            </a:avLst>
          </a:prstGeom>
          <a:solidFill>
            <a:schemeClr val="accent6">
              <a:lumMod val="60000"/>
              <a:lumOff val="40000"/>
            </a:schemeClr>
          </a:solidFill>
        </p:spPr>
        <p:txBody>
          <a:bodyPr wrap="none">
            <a:spAutoFit/>
          </a:bodyPr>
          <a:lstStyle/>
          <a:p>
            <a:pPr>
              <a:defRPr/>
            </a:pPr>
            <a:r>
              <a:rPr lang="en-US" i="1" dirty="0" smtClean="0">
                <a:solidFill>
                  <a:srgbClr val="000000"/>
                </a:solidFill>
                <a:latin typeface="Arial" charset="0"/>
                <a:cs typeface="Arial" charset="0"/>
              </a:rPr>
              <a:t>Unstructured</a:t>
            </a:r>
            <a:endParaRPr lang="en-US" i="1" dirty="0">
              <a:solidFill>
                <a:srgbClr val="000000"/>
              </a:solidFill>
              <a:latin typeface="Arial" charset="0"/>
              <a:cs typeface="Arial" charset="0"/>
            </a:endParaRPr>
          </a:p>
        </p:txBody>
      </p:sp>
    </p:spTree>
    <p:extLst>
      <p:ext uri="{BB962C8B-B14F-4D97-AF65-F5344CB8AC3E}">
        <p14:creationId xmlns:p14="http://schemas.microsoft.com/office/powerpoint/2010/main" val="291189452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670</TotalTime>
  <Words>881</Words>
  <Application>Microsoft Office PowerPoint</Application>
  <PresentationFormat>On-screen Show (4:3)</PresentationFormat>
  <Paragraphs>113</Paragraphs>
  <Slides>29</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宋体</vt:lpstr>
      <vt:lpstr>Arial</vt:lpstr>
      <vt:lpstr>BatangChe</vt:lpstr>
      <vt:lpstr>Calibri</vt:lpstr>
      <vt:lpstr>Miriam Fixed</vt:lpstr>
      <vt:lpstr>Times New Roman</vt:lpstr>
      <vt:lpstr>Office Theme</vt:lpstr>
      <vt:lpstr>Artificial Intelligence APIs IBM Watson</vt:lpstr>
      <vt:lpstr>Artificial Intelligence APIs</vt:lpstr>
      <vt:lpstr>Google cloud AI</vt:lpstr>
      <vt:lpstr>Google cloud AI</vt:lpstr>
      <vt:lpstr>Microsoft Azure ML services</vt:lpstr>
      <vt:lpstr>Amazon AWS machine learning</vt:lpstr>
      <vt:lpstr>IBM Watson services</vt:lpstr>
      <vt:lpstr>What Computers Find Easy (and Hard)</vt:lpstr>
      <vt:lpstr>- Computer programs are natively explicit, fast and exacting in their calculation over  numbers and symbols….But Natural Language is implicit, highly contextual, ambiguous and often imprecise. - Deep learning has helped push the boundaries of NLP but still…</vt:lpstr>
      <vt:lpstr>Watson: state-of-the-art NLP system</vt:lpstr>
      <vt:lpstr>Massively Parallel Probabilistic Evidence-Based Architecture</vt:lpstr>
      <vt:lpstr>Training content types</vt:lpstr>
      <vt:lpstr>Performance at Jeopardy</vt:lpstr>
      <vt:lpstr>AI powered Decision support systems</vt:lpstr>
      <vt:lpstr>Informed Decision Making: Search vs. Expert </vt:lpstr>
      <vt:lpstr>AI powered artificial Doctor: the dream…</vt:lpstr>
      <vt:lpstr>AI powered artificial Doctor: the dream…</vt:lpstr>
      <vt:lpstr>AI powered artificial Doctor: the dream…</vt:lpstr>
      <vt:lpstr>AI powered artificial Doctor: the dream…</vt:lpstr>
      <vt:lpstr>AI powered artificial Doctor: the dream…</vt:lpstr>
      <vt:lpstr>Watson services</vt:lpstr>
      <vt:lpstr>Practical</vt:lpstr>
      <vt:lpstr>Practical</vt:lpstr>
      <vt:lpstr>WATSON Services </vt:lpstr>
      <vt:lpstr>Create a cloud AI App</vt:lpstr>
      <vt:lpstr>View credentials for Watson visual recognition service</vt:lpstr>
      <vt:lpstr>Some services require username and password instead of API key</vt:lpstr>
      <vt:lpstr>PowerPoint Presentation</vt:lpstr>
      <vt:lpstr>Don’t be overwhelmed by the  multitude of options in the dashboards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Watson: state-of-the-art NLP system</dc:title>
  <dc:creator>David Rozado</dc:creator>
  <cp:lastModifiedBy>David Rozado</cp:lastModifiedBy>
  <cp:revision>54</cp:revision>
  <dcterms:created xsi:type="dcterms:W3CDTF">2006-08-16T00:00:00Z</dcterms:created>
  <dcterms:modified xsi:type="dcterms:W3CDTF">2019-04-23T03:36:07Z</dcterms:modified>
</cp:coreProperties>
</file>